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270" r:id="rId5"/>
    <p:sldId id="271" r:id="rId6"/>
    <p:sldId id="256" r:id="rId7"/>
    <p:sldId id="259" r:id="rId8"/>
    <p:sldId id="260" r:id="rId9"/>
    <p:sldId id="257" r:id="rId10"/>
    <p:sldId id="261" r:id="rId11"/>
    <p:sldId id="264" r:id="rId12"/>
    <p:sldId id="265" r:id="rId13"/>
    <p:sldId id="258" r:id="rId14"/>
    <p:sldId id="263"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1166"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A50C-E467-4940-8D4E-F0FCE829B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8775B-5857-4D40-A3ED-0EE913FB5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1B83EA-B3A5-4227-8702-A3FDD6F10A28}"/>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9D4C8D0B-5C0A-4D90-9E8B-FFBE17B6D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BB9DD-3AEE-429D-9CC0-3E81B1BFA5DC}"/>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18663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092E-6C3C-4577-9881-5E3A6A93DF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576786-81C9-4C11-B297-64E19298FE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3B178-F858-4178-97AB-01FFFAEDA7C0}"/>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642E7BBF-0FAA-44BE-A147-4562B153D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3A521-A601-4EC9-A7F9-CCC957339FFB}"/>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4224775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F6CE2-73B4-48DC-9755-E78A756738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E95AEF-D37B-4B2A-B24E-C15598E297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9061A-3EC6-4314-A552-D9C11B31D0A6}"/>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E2A1234E-873C-4CC4-8FFA-41AECDEA9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B0AE5-9C23-471D-9AB9-0552DE011440}"/>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309025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DE8B-8273-46B3-9B38-26DCE0B299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6F14EE-ACBE-4C7C-9307-463931367B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63F3E-74B4-4F47-B9C0-3B949EC16A4F}"/>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DD2AF24E-5D91-42BB-AFCE-A2D3236B3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7D5E2-CD30-4DE2-8468-0367872EA216}"/>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3973283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181-15C3-4A46-B079-E17A64D7B8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2985F-DB3F-44D0-8376-1BFC652B8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503077-133D-4ACB-93F5-1F2A83DE9160}"/>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586B626F-0763-4797-8B01-175E7B88E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EF032-ED53-452D-AF0D-23EA570D152A}"/>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80623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AC32-5AD7-4E93-A857-D16E96269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690E4-C615-4E6C-B475-3F6CC2F6E9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7D48BD-0905-414F-BBBD-D0DA7E9C12E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0AAD2-24AE-40BA-80AA-BC29C60B49E9}"/>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6" name="Footer Placeholder 5">
            <a:extLst>
              <a:ext uri="{FF2B5EF4-FFF2-40B4-BE49-F238E27FC236}">
                <a16:creationId xmlns:a16="http://schemas.microsoft.com/office/drawing/2014/main" id="{A780C59C-C60E-4708-AF97-11CD2EFB16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8BECD-06E7-469F-8563-2C3D0D1C9F63}"/>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1446905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6EE6-0E20-4E93-BE07-9BC3AFB2D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2F1856-4FFF-4F38-89D8-2C4E8A3694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3B11C2-E2F7-4EBB-AC5A-5A9D8A7BB4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0D0716-FD28-4951-BD9E-69CFAF924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7DE5BC-B605-4909-A809-C570C8EC00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B3BF6-A34C-46BE-9CA7-D6AE4E2CDA39}"/>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8" name="Footer Placeholder 7">
            <a:extLst>
              <a:ext uri="{FF2B5EF4-FFF2-40B4-BE49-F238E27FC236}">
                <a16:creationId xmlns:a16="http://schemas.microsoft.com/office/drawing/2014/main" id="{FB575946-DCCA-46B5-810F-75892D02BD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7F8E85-619C-493C-AFF7-6CF954BB33F3}"/>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354627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3075-FE91-4CF0-B3C7-8B9D651EDA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DF4C48-81AF-4161-B9B5-5EED6C28C015}"/>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4" name="Footer Placeholder 3">
            <a:extLst>
              <a:ext uri="{FF2B5EF4-FFF2-40B4-BE49-F238E27FC236}">
                <a16:creationId xmlns:a16="http://schemas.microsoft.com/office/drawing/2014/main" id="{D9544CEF-ABCA-4343-893F-E954A72EE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91132-BA54-47F6-8F77-12FC57B42AD0}"/>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210215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EE2A43-FA94-464F-8196-908B337035D0}"/>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3" name="Footer Placeholder 2">
            <a:extLst>
              <a:ext uri="{FF2B5EF4-FFF2-40B4-BE49-F238E27FC236}">
                <a16:creationId xmlns:a16="http://schemas.microsoft.com/office/drawing/2014/main" id="{33D97F11-4E52-4D5E-A4D2-472DD24E4E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47FF0C-CAC4-4B93-88AA-F5325DC2C2CF}"/>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87942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CBE1-51E6-4B94-BD1C-DA8653ED9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5D955-7EB2-4D3B-AFB9-F8921C9E6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DCEE69-2727-44E6-A0D1-978DE6483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78D1C6-239D-4331-8272-F6F6D86F8D6B}"/>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6" name="Footer Placeholder 5">
            <a:extLst>
              <a:ext uri="{FF2B5EF4-FFF2-40B4-BE49-F238E27FC236}">
                <a16:creationId xmlns:a16="http://schemas.microsoft.com/office/drawing/2014/main" id="{3C942809-BAA2-4D56-85F4-46B7A8897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546903-3E09-4E79-8AD2-6FE31B751677}"/>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2923402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1E39-E808-4497-8DE9-F461CB799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FCC337-2E35-421F-9386-CB1A1BFC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E12868-0368-4A8E-9ED2-7A2EC86BE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8779B2-8268-464B-A358-03B83D3002B5}"/>
              </a:ext>
            </a:extLst>
          </p:cNvPr>
          <p:cNvSpPr>
            <a:spLocks noGrp="1"/>
          </p:cNvSpPr>
          <p:nvPr>
            <p:ph type="dt" sz="half" idx="10"/>
          </p:nvPr>
        </p:nvSpPr>
        <p:spPr/>
        <p:txBody>
          <a:bodyPr/>
          <a:lstStyle/>
          <a:p>
            <a:fld id="{507B9904-54CE-4BD8-ADA6-6753F45514A3}" type="datetimeFigureOut">
              <a:rPr lang="en-US" smtClean="0"/>
              <a:t>11/29/2019</a:t>
            </a:fld>
            <a:endParaRPr lang="en-US"/>
          </a:p>
        </p:txBody>
      </p:sp>
      <p:sp>
        <p:nvSpPr>
          <p:cNvPr id="6" name="Footer Placeholder 5">
            <a:extLst>
              <a:ext uri="{FF2B5EF4-FFF2-40B4-BE49-F238E27FC236}">
                <a16:creationId xmlns:a16="http://schemas.microsoft.com/office/drawing/2014/main" id="{7D3D5537-B2BF-4E3B-A3AB-52B9EAA71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C7BA4-717E-4599-A3A5-AFC91F67105C}"/>
              </a:ext>
            </a:extLst>
          </p:cNvPr>
          <p:cNvSpPr>
            <a:spLocks noGrp="1"/>
          </p:cNvSpPr>
          <p:nvPr>
            <p:ph type="sldNum" sz="quarter" idx="12"/>
          </p:nvPr>
        </p:nvSpPr>
        <p:spPr/>
        <p:txBody>
          <a:bodyPr/>
          <a:lstStyle/>
          <a:p>
            <a:fld id="{D876C99E-F1DA-4C34-AD6D-BC04FEF3393F}" type="slidenum">
              <a:rPr lang="en-US" smtClean="0"/>
              <a:t>‹#›</a:t>
            </a:fld>
            <a:endParaRPr lang="en-US"/>
          </a:p>
        </p:txBody>
      </p:sp>
    </p:spTree>
    <p:extLst>
      <p:ext uri="{BB962C8B-B14F-4D97-AF65-F5344CB8AC3E}">
        <p14:creationId xmlns:p14="http://schemas.microsoft.com/office/powerpoint/2010/main" val="2239160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08BBAD-1F17-4C04-BE91-0337F126B8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A87E-799B-463F-B736-462B2E463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2F0B9-0148-4348-9EBA-BB84C31A8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B9904-54CE-4BD8-ADA6-6753F45514A3}" type="datetimeFigureOut">
              <a:rPr lang="en-US" smtClean="0"/>
              <a:t>11/29/2019</a:t>
            </a:fld>
            <a:endParaRPr lang="en-US"/>
          </a:p>
        </p:txBody>
      </p:sp>
      <p:sp>
        <p:nvSpPr>
          <p:cNvPr id="5" name="Footer Placeholder 4">
            <a:extLst>
              <a:ext uri="{FF2B5EF4-FFF2-40B4-BE49-F238E27FC236}">
                <a16:creationId xmlns:a16="http://schemas.microsoft.com/office/drawing/2014/main" id="{72C1832E-572D-4B79-9994-5334BAE986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550FF1-6D28-4FF2-A0AC-9AD73BDD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6C99E-F1DA-4C34-AD6D-BC04FEF3393F}" type="slidenum">
              <a:rPr lang="en-US" smtClean="0"/>
              <a:t>‹#›</a:t>
            </a:fld>
            <a:endParaRPr lang="en-US"/>
          </a:p>
        </p:txBody>
      </p:sp>
    </p:spTree>
    <p:extLst>
      <p:ext uri="{BB962C8B-B14F-4D97-AF65-F5344CB8AC3E}">
        <p14:creationId xmlns:p14="http://schemas.microsoft.com/office/powerpoint/2010/main" val="938730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tjwei/GANotebooks/blob/master/CycleGAN-keras.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eople.eecs.berkeley.edu/~taesung_park/CycleGAN/datasets/"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03275"/>
            <a:ext cx="10848975" cy="3054350"/>
          </a:xfrm>
        </p:spPr>
        <p:txBody>
          <a:bodyPr>
            <a:noAutofit/>
          </a:bodyPr>
          <a:lstStyle/>
          <a:p>
            <a:pPr algn="ctr"/>
            <a:r>
              <a:rPr lang="en-US" sz="6600" b="1" dirty="0"/>
              <a:t>Implementing </a:t>
            </a:r>
            <a:r>
              <a:rPr lang="en-US" sz="6600" b="1" dirty="0" err="1" smtClean="0"/>
              <a:t>CycleGAN</a:t>
            </a:r>
            <a:r>
              <a:rPr lang="en-US" sz="6600" b="1" dirty="0" smtClean="0"/>
              <a:t> </a:t>
            </a:r>
            <a:br>
              <a:rPr lang="en-US" sz="6600" b="1" dirty="0" smtClean="0"/>
            </a:br>
            <a:r>
              <a:rPr lang="en-US" sz="6600" b="1" dirty="0" smtClean="0"/>
              <a:t>for </a:t>
            </a:r>
            <a:r>
              <a:rPr lang="en-US" sz="6600" b="1" dirty="0" smtClean="0"/>
              <a:t>Unpaired </a:t>
            </a:r>
            <a:br>
              <a:rPr lang="en-US" sz="6600" b="1" dirty="0" smtClean="0"/>
            </a:br>
            <a:r>
              <a:rPr lang="en-US" sz="6600" b="1" dirty="0" smtClean="0"/>
              <a:t>Image-to-Image Translation</a:t>
            </a:r>
            <a:endParaRPr lang="en-US" sz="6600" b="1" dirty="0"/>
          </a:p>
        </p:txBody>
      </p:sp>
      <p:sp>
        <p:nvSpPr>
          <p:cNvPr id="4" name="Content Placeholder 3"/>
          <p:cNvSpPr>
            <a:spLocks noGrp="1"/>
          </p:cNvSpPr>
          <p:nvPr>
            <p:ph idx="1"/>
          </p:nvPr>
        </p:nvSpPr>
        <p:spPr>
          <a:xfrm>
            <a:off x="1019175" y="4686299"/>
            <a:ext cx="10191750" cy="1657351"/>
          </a:xfrm>
        </p:spPr>
        <p:txBody>
          <a:bodyPr/>
          <a:lstStyle/>
          <a:p>
            <a:pPr marL="0" indent="0" algn="ctr">
              <a:buNone/>
            </a:pPr>
            <a:r>
              <a:rPr lang="en-US" dirty="0" err="1" smtClean="0"/>
              <a:t>Paritosh</a:t>
            </a:r>
            <a:r>
              <a:rPr lang="en-US" dirty="0" smtClean="0"/>
              <a:t> Kumar </a:t>
            </a:r>
            <a:r>
              <a:rPr lang="en-US" dirty="0" err="1" smtClean="0"/>
              <a:t>Velalam</a:t>
            </a:r>
            <a:r>
              <a:rPr lang="en-US" dirty="0" smtClean="0"/>
              <a:t>(</a:t>
            </a:r>
            <a:r>
              <a:rPr lang="en-US" dirty="0" err="1" smtClean="0"/>
              <a:t>pvelalam</a:t>
            </a:r>
            <a:r>
              <a:rPr lang="en-US" dirty="0" smtClean="0"/>
              <a:t>(50295537))</a:t>
            </a:r>
          </a:p>
          <a:p>
            <a:pPr marL="0" indent="0" algn="ctr">
              <a:buNone/>
            </a:pPr>
            <a:r>
              <a:rPr lang="en-US" dirty="0" err="1" smtClean="0"/>
              <a:t>Sampreeth</a:t>
            </a:r>
            <a:r>
              <a:rPr lang="en-US" dirty="0" smtClean="0"/>
              <a:t> Reddy B(</a:t>
            </a:r>
            <a:r>
              <a:rPr lang="en-US" dirty="0" err="1" smtClean="0"/>
              <a:t>sboddire</a:t>
            </a:r>
            <a:r>
              <a:rPr lang="en-US" dirty="0" smtClean="0"/>
              <a:t>(50298591))</a:t>
            </a:r>
          </a:p>
          <a:p>
            <a:pPr marL="0" indent="0" algn="ctr">
              <a:buNone/>
            </a:pPr>
            <a:r>
              <a:rPr lang="en-US" dirty="0" smtClean="0"/>
              <a:t>Deepak Sreenivasa(</a:t>
            </a:r>
            <a:r>
              <a:rPr lang="en-US" dirty="0" err="1" smtClean="0"/>
              <a:t>deepaksr</a:t>
            </a:r>
            <a:r>
              <a:rPr lang="en-US" dirty="0" smtClean="0"/>
              <a:t>(50292708))</a:t>
            </a:r>
            <a:endParaRPr lang="en-US" dirty="0"/>
          </a:p>
        </p:txBody>
      </p:sp>
    </p:spTree>
    <p:extLst>
      <p:ext uri="{BB962C8B-B14F-4D97-AF65-F5344CB8AC3E}">
        <p14:creationId xmlns:p14="http://schemas.microsoft.com/office/powerpoint/2010/main" val="3091026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E50D0B-56A1-414C-B6CB-91A138404AC7}"/>
              </a:ext>
            </a:extLst>
          </p:cNvPr>
          <p:cNvSpPr txBox="1"/>
          <p:nvPr/>
        </p:nvSpPr>
        <p:spPr>
          <a:xfrm>
            <a:off x="620696" y="292963"/>
            <a:ext cx="2583402" cy="369332"/>
          </a:xfrm>
          <a:prstGeom prst="rect">
            <a:avLst/>
          </a:prstGeom>
          <a:noFill/>
        </p:spPr>
        <p:txBody>
          <a:bodyPr wrap="square" rtlCol="0">
            <a:spAutoFit/>
          </a:bodyPr>
          <a:lstStyle/>
          <a:p>
            <a:r>
              <a:rPr lang="en-US" dirty="0"/>
              <a:t>Results</a:t>
            </a:r>
          </a:p>
        </p:txBody>
      </p:sp>
      <p:pic>
        <p:nvPicPr>
          <p:cNvPr id="1026" name="Picture 2">
            <a:extLst>
              <a:ext uri="{FF2B5EF4-FFF2-40B4-BE49-F238E27FC236}">
                <a16:creationId xmlns:a16="http://schemas.microsoft.com/office/drawing/2014/main" id="{15022A0B-D58B-4529-A6E2-4968414D5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312" y="652086"/>
            <a:ext cx="9295375" cy="18590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322862-AD29-43E5-84A3-0570D31F749F}"/>
              </a:ext>
            </a:extLst>
          </p:cNvPr>
          <p:cNvSpPr/>
          <p:nvPr/>
        </p:nvSpPr>
        <p:spPr>
          <a:xfrm>
            <a:off x="1912397" y="2469474"/>
            <a:ext cx="8746677" cy="369332"/>
          </a:xfrm>
          <a:prstGeom prst="rect">
            <a:avLst/>
          </a:prstGeom>
        </p:spPr>
        <p:txBody>
          <a:bodyPr wrap="square">
            <a:spAutoFit/>
          </a:bodyPr>
          <a:lstStyle/>
          <a:p>
            <a:r>
              <a:rPr lang="en-US" dirty="0"/>
              <a:t>real image         </a:t>
            </a:r>
            <a:r>
              <a:rPr lang="en-US" dirty="0" err="1"/>
              <a:t>Ukiyoe</a:t>
            </a:r>
            <a:r>
              <a:rPr lang="en-US" dirty="0"/>
              <a:t> image           </a:t>
            </a:r>
            <a:r>
              <a:rPr lang="en-US" dirty="0" err="1"/>
              <a:t>Vangogh</a:t>
            </a:r>
            <a:r>
              <a:rPr lang="en-US" dirty="0"/>
              <a:t> Image        Monet image            Cezanne Image</a:t>
            </a:r>
          </a:p>
        </p:txBody>
      </p:sp>
      <p:pic>
        <p:nvPicPr>
          <p:cNvPr id="3" name="Picture 2">
            <a:extLst>
              <a:ext uri="{FF2B5EF4-FFF2-40B4-BE49-F238E27FC236}">
                <a16:creationId xmlns:a16="http://schemas.microsoft.com/office/drawing/2014/main" id="{E2C5A652-CD59-498A-92A8-7D6372CEE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120" y="2951708"/>
            <a:ext cx="1898897" cy="1222279"/>
          </a:xfrm>
          <a:prstGeom prst="rect">
            <a:avLst/>
          </a:prstGeom>
        </p:spPr>
      </p:pic>
      <p:pic>
        <p:nvPicPr>
          <p:cNvPr id="8" name="Picture 7">
            <a:extLst>
              <a:ext uri="{FF2B5EF4-FFF2-40B4-BE49-F238E27FC236}">
                <a16:creationId xmlns:a16="http://schemas.microsoft.com/office/drawing/2014/main" id="{48A9B06B-4787-4834-94F7-562700665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120" y="4182383"/>
            <a:ext cx="1898897" cy="1222278"/>
          </a:xfrm>
          <a:prstGeom prst="rect">
            <a:avLst/>
          </a:prstGeom>
        </p:spPr>
      </p:pic>
      <p:pic>
        <p:nvPicPr>
          <p:cNvPr id="10" name="Picture 9">
            <a:extLst>
              <a:ext uri="{FF2B5EF4-FFF2-40B4-BE49-F238E27FC236}">
                <a16:creationId xmlns:a16="http://schemas.microsoft.com/office/drawing/2014/main" id="{4A7C7D4D-4F41-46F9-B9DA-1F37F8933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120" y="5404661"/>
            <a:ext cx="1809976" cy="1203784"/>
          </a:xfrm>
          <a:prstGeom prst="rect">
            <a:avLst/>
          </a:prstGeom>
        </p:spPr>
      </p:pic>
      <p:pic>
        <p:nvPicPr>
          <p:cNvPr id="12" name="Picture 11">
            <a:extLst>
              <a:ext uri="{FF2B5EF4-FFF2-40B4-BE49-F238E27FC236}">
                <a16:creationId xmlns:a16="http://schemas.microsoft.com/office/drawing/2014/main" id="{E6E7FA70-F024-4CA8-A0D8-809ADED31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2615" y="2969352"/>
            <a:ext cx="1904558" cy="1203784"/>
          </a:xfrm>
          <a:prstGeom prst="rect">
            <a:avLst/>
          </a:prstGeom>
        </p:spPr>
      </p:pic>
      <p:pic>
        <p:nvPicPr>
          <p:cNvPr id="14" name="Picture 13">
            <a:extLst>
              <a:ext uri="{FF2B5EF4-FFF2-40B4-BE49-F238E27FC236}">
                <a16:creationId xmlns:a16="http://schemas.microsoft.com/office/drawing/2014/main" id="{A7296918-566E-4338-885E-6FC1A4BDB8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096" y="4182383"/>
            <a:ext cx="1935078" cy="1223074"/>
          </a:xfrm>
          <a:prstGeom prst="rect">
            <a:avLst/>
          </a:prstGeom>
        </p:spPr>
      </p:pic>
      <p:pic>
        <p:nvPicPr>
          <p:cNvPr id="16" name="Picture 15">
            <a:extLst>
              <a:ext uri="{FF2B5EF4-FFF2-40B4-BE49-F238E27FC236}">
                <a16:creationId xmlns:a16="http://schemas.microsoft.com/office/drawing/2014/main" id="{A04D6EAB-125B-4695-B365-893BC9D1F4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2919" y="5382384"/>
            <a:ext cx="1898897" cy="1253989"/>
          </a:xfrm>
          <a:prstGeom prst="rect">
            <a:avLst/>
          </a:prstGeom>
        </p:spPr>
      </p:pic>
      <p:pic>
        <p:nvPicPr>
          <p:cNvPr id="18" name="Picture 17">
            <a:extLst>
              <a:ext uri="{FF2B5EF4-FFF2-40B4-BE49-F238E27FC236}">
                <a16:creationId xmlns:a16="http://schemas.microsoft.com/office/drawing/2014/main" id="{D00B6796-DD7F-447C-82A1-3753E65614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9985" y="2970517"/>
            <a:ext cx="1942686" cy="1208783"/>
          </a:xfrm>
          <a:prstGeom prst="rect">
            <a:avLst/>
          </a:prstGeom>
        </p:spPr>
      </p:pic>
      <p:pic>
        <p:nvPicPr>
          <p:cNvPr id="20" name="Picture 19">
            <a:extLst>
              <a:ext uri="{FF2B5EF4-FFF2-40B4-BE49-F238E27FC236}">
                <a16:creationId xmlns:a16="http://schemas.microsoft.com/office/drawing/2014/main" id="{AB29FB85-84C0-421D-8A9B-7B6AE1B961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6526" y="4187696"/>
            <a:ext cx="1935078" cy="1223074"/>
          </a:xfrm>
          <a:prstGeom prst="rect">
            <a:avLst/>
          </a:prstGeom>
        </p:spPr>
      </p:pic>
      <p:pic>
        <p:nvPicPr>
          <p:cNvPr id="22" name="Picture 21">
            <a:extLst>
              <a:ext uri="{FF2B5EF4-FFF2-40B4-BE49-F238E27FC236}">
                <a16:creationId xmlns:a16="http://schemas.microsoft.com/office/drawing/2014/main" id="{452576CF-54F0-4141-95EF-C10C99E541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2853" y="5410770"/>
            <a:ext cx="1856949" cy="1206371"/>
          </a:xfrm>
          <a:prstGeom prst="rect">
            <a:avLst/>
          </a:prstGeom>
        </p:spPr>
      </p:pic>
      <p:pic>
        <p:nvPicPr>
          <p:cNvPr id="24" name="Picture 23">
            <a:extLst>
              <a:ext uri="{FF2B5EF4-FFF2-40B4-BE49-F238E27FC236}">
                <a16:creationId xmlns:a16="http://schemas.microsoft.com/office/drawing/2014/main" id="{A73F4605-741B-47C0-9B3D-A555D84B39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36668" y="3003311"/>
            <a:ext cx="1829028" cy="1188232"/>
          </a:xfrm>
          <a:prstGeom prst="rect">
            <a:avLst/>
          </a:prstGeom>
        </p:spPr>
      </p:pic>
      <p:pic>
        <p:nvPicPr>
          <p:cNvPr id="26" name="Picture 25">
            <a:extLst>
              <a:ext uri="{FF2B5EF4-FFF2-40B4-BE49-F238E27FC236}">
                <a16:creationId xmlns:a16="http://schemas.microsoft.com/office/drawing/2014/main" id="{C39E9277-D7F9-4ED9-B3BF-EDE6BFC054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31615" y="4194524"/>
            <a:ext cx="1829030" cy="1207850"/>
          </a:xfrm>
          <a:prstGeom prst="rect">
            <a:avLst/>
          </a:prstGeom>
        </p:spPr>
      </p:pic>
      <p:pic>
        <p:nvPicPr>
          <p:cNvPr id="28" name="Picture 27">
            <a:extLst>
              <a:ext uri="{FF2B5EF4-FFF2-40B4-BE49-F238E27FC236}">
                <a16:creationId xmlns:a16="http://schemas.microsoft.com/office/drawing/2014/main" id="{18FDAC76-2656-4082-B821-03CD469CE4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41791" y="5403646"/>
            <a:ext cx="1829029" cy="1188232"/>
          </a:xfrm>
          <a:prstGeom prst="rect">
            <a:avLst/>
          </a:prstGeom>
        </p:spPr>
      </p:pic>
    </p:spTree>
    <p:extLst>
      <p:ext uri="{BB962C8B-B14F-4D97-AF65-F5344CB8AC3E}">
        <p14:creationId xmlns:p14="http://schemas.microsoft.com/office/powerpoint/2010/main" val="1735822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73ED0-F588-47E2-8F0C-4B6069487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5" y="3205490"/>
            <a:ext cx="4876800" cy="1828800"/>
          </a:xfrm>
          <a:prstGeom prst="rect">
            <a:avLst/>
          </a:prstGeom>
        </p:spPr>
      </p:pic>
      <p:pic>
        <p:nvPicPr>
          <p:cNvPr id="7" name="Picture 6">
            <a:extLst>
              <a:ext uri="{FF2B5EF4-FFF2-40B4-BE49-F238E27FC236}">
                <a16:creationId xmlns:a16="http://schemas.microsoft.com/office/drawing/2014/main" id="{98CE30AF-4D81-41F7-AB39-28F9F4A4B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271913"/>
            <a:ext cx="4876803" cy="1828801"/>
          </a:xfrm>
          <a:prstGeom prst="rect">
            <a:avLst/>
          </a:prstGeom>
        </p:spPr>
      </p:pic>
      <p:pic>
        <p:nvPicPr>
          <p:cNvPr id="11" name="Picture 10">
            <a:extLst>
              <a:ext uri="{FF2B5EF4-FFF2-40B4-BE49-F238E27FC236}">
                <a16:creationId xmlns:a16="http://schemas.microsoft.com/office/drawing/2014/main" id="{AD7C14DE-F76D-4269-9BEA-466D2EB29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 y="3979887"/>
            <a:ext cx="4876806" cy="1828802"/>
          </a:xfrm>
          <a:prstGeom prst="rect">
            <a:avLst/>
          </a:prstGeom>
        </p:spPr>
      </p:pic>
      <p:sp>
        <p:nvSpPr>
          <p:cNvPr id="12" name="TextBox 11">
            <a:extLst>
              <a:ext uri="{FF2B5EF4-FFF2-40B4-BE49-F238E27FC236}">
                <a16:creationId xmlns:a16="http://schemas.microsoft.com/office/drawing/2014/main" id="{AB586D6B-1FF3-4E3F-A088-89DD5257EC52}"/>
              </a:ext>
            </a:extLst>
          </p:cNvPr>
          <p:cNvSpPr txBox="1"/>
          <p:nvPr/>
        </p:nvSpPr>
        <p:spPr>
          <a:xfrm>
            <a:off x="1979721" y="790116"/>
            <a:ext cx="1811044" cy="369332"/>
          </a:xfrm>
          <a:prstGeom prst="rect">
            <a:avLst/>
          </a:prstGeom>
          <a:noFill/>
        </p:spPr>
        <p:txBody>
          <a:bodyPr wrap="square" rtlCol="0">
            <a:spAutoFit/>
          </a:bodyPr>
          <a:lstStyle/>
          <a:p>
            <a:r>
              <a:rPr lang="en-US" dirty="0"/>
              <a:t>Without SN + SA</a:t>
            </a:r>
          </a:p>
        </p:txBody>
      </p:sp>
      <p:sp>
        <p:nvSpPr>
          <p:cNvPr id="13" name="TextBox 12">
            <a:extLst>
              <a:ext uri="{FF2B5EF4-FFF2-40B4-BE49-F238E27FC236}">
                <a16:creationId xmlns:a16="http://schemas.microsoft.com/office/drawing/2014/main" id="{97F01B2A-6C4B-4FE1-AB37-D1E4A00DB879}"/>
              </a:ext>
            </a:extLst>
          </p:cNvPr>
          <p:cNvSpPr txBox="1"/>
          <p:nvPr/>
        </p:nvSpPr>
        <p:spPr>
          <a:xfrm>
            <a:off x="8018016" y="2567129"/>
            <a:ext cx="1811044" cy="369332"/>
          </a:xfrm>
          <a:prstGeom prst="rect">
            <a:avLst/>
          </a:prstGeom>
          <a:noFill/>
        </p:spPr>
        <p:txBody>
          <a:bodyPr wrap="square" rtlCol="0">
            <a:spAutoFit/>
          </a:bodyPr>
          <a:lstStyle/>
          <a:p>
            <a:r>
              <a:rPr lang="en-US" dirty="0"/>
              <a:t>With SN + SA</a:t>
            </a:r>
          </a:p>
        </p:txBody>
      </p:sp>
      <p:sp>
        <p:nvSpPr>
          <p:cNvPr id="14" name="TextBox 13">
            <a:extLst>
              <a:ext uri="{FF2B5EF4-FFF2-40B4-BE49-F238E27FC236}">
                <a16:creationId xmlns:a16="http://schemas.microsoft.com/office/drawing/2014/main" id="{491397D2-41E4-4DA8-BEFA-036E181562FB}"/>
              </a:ext>
            </a:extLst>
          </p:cNvPr>
          <p:cNvSpPr txBox="1"/>
          <p:nvPr/>
        </p:nvSpPr>
        <p:spPr>
          <a:xfrm>
            <a:off x="4731798" y="6223423"/>
            <a:ext cx="2388093" cy="369332"/>
          </a:xfrm>
          <a:prstGeom prst="rect">
            <a:avLst/>
          </a:prstGeom>
          <a:noFill/>
        </p:spPr>
        <p:txBody>
          <a:bodyPr wrap="square" rtlCol="0">
            <a:spAutoFit/>
          </a:bodyPr>
          <a:lstStyle/>
          <a:p>
            <a:r>
              <a:rPr lang="en-US" dirty="0"/>
              <a:t>Ukiyoe2photo Dataset</a:t>
            </a:r>
          </a:p>
        </p:txBody>
      </p:sp>
      <p:sp>
        <p:nvSpPr>
          <p:cNvPr id="15" name="TextBox 14">
            <a:extLst>
              <a:ext uri="{FF2B5EF4-FFF2-40B4-BE49-F238E27FC236}">
                <a16:creationId xmlns:a16="http://schemas.microsoft.com/office/drawing/2014/main" id="{067F625B-CE51-4F93-B789-E793D9F53E5F}"/>
              </a:ext>
            </a:extLst>
          </p:cNvPr>
          <p:cNvSpPr txBox="1"/>
          <p:nvPr/>
        </p:nvSpPr>
        <p:spPr>
          <a:xfrm>
            <a:off x="1495887" y="3072710"/>
            <a:ext cx="3653161" cy="307777"/>
          </a:xfrm>
          <a:prstGeom prst="rect">
            <a:avLst/>
          </a:prstGeom>
          <a:noFill/>
        </p:spPr>
        <p:txBody>
          <a:bodyPr wrap="square" rtlCol="0">
            <a:spAutoFit/>
          </a:bodyPr>
          <a:lstStyle/>
          <a:p>
            <a:r>
              <a:rPr lang="en-US" sz="1400" dirty="0"/>
              <a:t>Image generated at 230000 iteration</a:t>
            </a:r>
          </a:p>
        </p:txBody>
      </p:sp>
      <p:sp>
        <p:nvSpPr>
          <p:cNvPr id="16" name="TextBox 15">
            <a:extLst>
              <a:ext uri="{FF2B5EF4-FFF2-40B4-BE49-F238E27FC236}">
                <a16:creationId xmlns:a16="http://schemas.microsoft.com/office/drawing/2014/main" id="{95098906-688C-44C0-ADEF-CABD708B97A0}"/>
              </a:ext>
            </a:extLst>
          </p:cNvPr>
          <p:cNvSpPr txBox="1"/>
          <p:nvPr/>
        </p:nvSpPr>
        <p:spPr>
          <a:xfrm>
            <a:off x="1495886" y="5808689"/>
            <a:ext cx="3653161" cy="307777"/>
          </a:xfrm>
          <a:prstGeom prst="rect">
            <a:avLst/>
          </a:prstGeom>
          <a:noFill/>
        </p:spPr>
        <p:txBody>
          <a:bodyPr wrap="square" rtlCol="0">
            <a:spAutoFit/>
          </a:bodyPr>
          <a:lstStyle/>
          <a:p>
            <a:r>
              <a:rPr lang="en-US" sz="1400" dirty="0"/>
              <a:t>Image generated at 238000 iteration</a:t>
            </a:r>
          </a:p>
        </p:txBody>
      </p:sp>
      <p:sp>
        <p:nvSpPr>
          <p:cNvPr id="17" name="TextBox 16">
            <a:extLst>
              <a:ext uri="{FF2B5EF4-FFF2-40B4-BE49-F238E27FC236}">
                <a16:creationId xmlns:a16="http://schemas.microsoft.com/office/drawing/2014/main" id="{C3785897-FAD5-4512-BF43-9C4F0BFBAB65}"/>
              </a:ext>
            </a:extLst>
          </p:cNvPr>
          <p:cNvSpPr txBox="1"/>
          <p:nvPr/>
        </p:nvSpPr>
        <p:spPr>
          <a:xfrm>
            <a:off x="7729490" y="4995542"/>
            <a:ext cx="3653161" cy="307777"/>
          </a:xfrm>
          <a:prstGeom prst="rect">
            <a:avLst/>
          </a:prstGeom>
          <a:noFill/>
        </p:spPr>
        <p:txBody>
          <a:bodyPr wrap="square" rtlCol="0">
            <a:spAutoFit/>
          </a:bodyPr>
          <a:lstStyle/>
          <a:p>
            <a:r>
              <a:rPr lang="en-US" sz="1400" dirty="0"/>
              <a:t>Image generated at 68500 iteration</a:t>
            </a:r>
          </a:p>
        </p:txBody>
      </p:sp>
      <p:sp>
        <p:nvSpPr>
          <p:cNvPr id="18" name="TextBox 17">
            <a:extLst>
              <a:ext uri="{FF2B5EF4-FFF2-40B4-BE49-F238E27FC236}">
                <a16:creationId xmlns:a16="http://schemas.microsoft.com/office/drawing/2014/main" id="{78B4D79F-FCA5-4A45-A9D1-FE50B6578015}"/>
              </a:ext>
            </a:extLst>
          </p:cNvPr>
          <p:cNvSpPr txBox="1"/>
          <p:nvPr/>
        </p:nvSpPr>
        <p:spPr>
          <a:xfrm>
            <a:off x="2554549" y="305750"/>
            <a:ext cx="8376081" cy="369332"/>
          </a:xfrm>
          <a:prstGeom prst="rect">
            <a:avLst/>
          </a:prstGeom>
          <a:noFill/>
        </p:spPr>
        <p:txBody>
          <a:bodyPr wrap="square" rtlCol="0">
            <a:spAutoFit/>
          </a:bodyPr>
          <a:lstStyle/>
          <a:p>
            <a:r>
              <a:rPr lang="en-US" dirty="0"/>
              <a:t>Results comparison: With and without Spectral Normalization and Self Attention</a:t>
            </a:r>
          </a:p>
        </p:txBody>
      </p:sp>
    </p:spTree>
    <p:extLst>
      <p:ext uri="{BB962C8B-B14F-4D97-AF65-F5344CB8AC3E}">
        <p14:creationId xmlns:p14="http://schemas.microsoft.com/office/powerpoint/2010/main" val="148733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FE855D-C3D3-4F5B-8813-A5927DF9DB90}"/>
              </a:ext>
            </a:extLst>
          </p:cNvPr>
          <p:cNvSpPr txBox="1"/>
          <p:nvPr/>
        </p:nvSpPr>
        <p:spPr>
          <a:xfrm>
            <a:off x="448031" y="3063579"/>
            <a:ext cx="2700933" cy="2542363"/>
          </a:xfrm>
          <a:prstGeom prst="rect">
            <a:avLst/>
          </a:prstGeom>
          <a:noFill/>
        </p:spPr>
        <p:txBody>
          <a:bodyPr wrap="square" rtlCol="0">
            <a:spAutoFit/>
          </a:bodyPr>
          <a:lstStyle/>
          <a:p>
            <a:pPr>
              <a:lnSpc>
                <a:spcPct val="150000"/>
              </a:lnSpc>
            </a:pPr>
            <a:r>
              <a:rPr lang="en-US" b="1" dirty="0"/>
              <a:t>Changes to Discriminator: </a:t>
            </a:r>
            <a:r>
              <a:rPr lang="en-US" dirty="0"/>
              <a:t>Added two self attention modules: One attention module after fourth layer and another attention module after fifth layer</a:t>
            </a:r>
          </a:p>
        </p:txBody>
      </p:sp>
      <p:pic>
        <p:nvPicPr>
          <p:cNvPr id="6" name="Picture 5">
            <a:extLst>
              <a:ext uri="{FF2B5EF4-FFF2-40B4-BE49-F238E27FC236}">
                <a16:creationId xmlns:a16="http://schemas.microsoft.com/office/drawing/2014/main" id="{BB7027DA-B056-4120-A3CE-68BCD73E6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451" y="448235"/>
            <a:ext cx="9201242" cy="1840248"/>
          </a:xfrm>
          <a:prstGeom prst="rect">
            <a:avLst/>
          </a:prstGeom>
        </p:spPr>
      </p:pic>
      <p:sp>
        <p:nvSpPr>
          <p:cNvPr id="9" name="Rectangle 8">
            <a:extLst>
              <a:ext uri="{FF2B5EF4-FFF2-40B4-BE49-F238E27FC236}">
                <a16:creationId xmlns:a16="http://schemas.microsoft.com/office/drawing/2014/main" id="{32D2164A-905B-400B-BBBE-D5B463D4C72A}"/>
              </a:ext>
            </a:extLst>
          </p:cNvPr>
          <p:cNvSpPr/>
          <p:nvPr/>
        </p:nvSpPr>
        <p:spPr>
          <a:xfrm>
            <a:off x="1885812" y="2288483"/>
            <a:ext cx="8746677" cy="369332"/>
          </a:xfrm>
          <a:prstGeom prst="rect">
            <a:avLst/>
          </a:prstGeom>
        </p:spPr>
        <p:txBody>
          <a:bodyPr wrap="square">
            <a:spAutoFit/>
          </a:bodyPr>
          <a:lstStyle/>
          <a:p>
            <a:r>
              <a:rPr lang="en-US" dirty="0"/>
              <a:t>real image         </a:t>
            </a:r>
            <a:r>
              <a:rPr lang="en-US" dirty="0" err="1"/>
              <a:t>Ukiyoe</a:t>
            </a:r>
            <a:r>
              <a:rPr lang="en-US" dirty="0"/>
              <a:t> image           </a:t>
            </a:r>
            <a:r>
              <a:rPr lang="en-US" dirty="0" err="1"/>
              <a:t>Vangogh</a:t>
            </a:r>
            <a:r>
              <a:rPr lang="en-US" dirty="0"/>
              <a:t> Image        Monet image            Cezanne Image</a:t>
            </a:r>
          </a:p>
        </p:txBody>
      </p:sp>
      <p:pic>
        <p:nvPicPr>
          <p:cNvPr id="11" name="Picture 10">
            <a:extLst>
              <a:ext uri="{FF2B5EF4-FFF2-40B4-BE49-F238E27FC236}">
                <a16:creationId xmlns:a16="http://schemas.microsoft.com/office/drawing/2014/main" id="{C37E54F9-60B5-4959-A0B6-A1EA1C5E8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64" y="2572141"/>
            <a:ext cx="1920726" cy="1222280"/>
          </a:xfrm>
          <a:prstGeom prst="rect">
            <a:avLst/>
          </a:prstGeom>
        </p:spPr>
      </p:pic>
      <p:pic>
        <p:nvPicPr>
          <p:cNvPr id="14" name="Picture 13">
            <a:extLst>
              <a:ext uri="{FF2B5EF4-FFF2-40B4-BE49-F238E27FC236}">
                <a16:creationId xmlns:a16="http://schemas.microsoft.com/office/drawing/2014/main" id="{3EC50DB5-1046-40CB-A072-31CDEDE8D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964" y="3794421"/>
            <a:ext cx="1920726" cy="1222280"/>
          </a:xfrm>
          <a:prstGeom prst="rect">
            <a:avLst/>
          </a:prstGeom>
        </p:spPr>
      </p:pic>
      <p:pic>
        <p:nvPicPr>
          <p:cNvPr id="16" name="Picture 15">
            <a:extLst>
              <a:ext uri="{FF2B5EF4-FFF2-40B4-BE49-F238E27FC236}">
                <a16:creationId xmlns:a16="http://schemas.microsoft.com/office/drawing/2014/main" id="{DB411302-E37F-48E8-B90B-C0DB703A7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64" y="5170587"/>
            <a:ext cx="1920726" cy="1239178"/>
          </a:xfrm>
          <a:prstGeom prst="rect">
            <a:avLst/>
          </a:prstGeom>
        </p:spPr>
      </p:pic>
      <p:pic>
        <p:nvPicPr>
          <p:cNvPr id="18" name="Picture 17">
            <a:extLst>
              <a:ext uri="{FF2B5EF4-FFF2-40B4-BE49-F238E27FC236}">
                <a16:creationId xmlns:a16="http://schemas.microsoft.com/office/drawing/2014/main" id="{6ADAE9BB-E90F-476E-BF48-DD103B215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6709" y="2597295"/>
            <a:ext cx="1920726" cy="1222280"/>
          </a:xfrm>
          <a:prstGeom prst="rect">
            <a:avLst/>
          </a:prstGeom>
        </p:spPr>
      </p:pic>
      <p:pic>
        <p:nvPicPr>
          <p:cNvPr id="20" name="Picture 19">
            <a:extLst>
              <a:ext uri="{FF2B5EF4-FFF2-40B4-BE49-F238E27FC236}">
                <a16:creationId xmlns:a16="http://schemas.microsoft.com/office/drawing/2014/main" id="{31AD9F33-5AF6-49AA-B4E5-DC48B07D19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9690" y="3812752"/>
            <a:ext cx="1920727" cy="1222281"/>
          </a:xfrm>
          <a:prstGeom prst="rect">
            <a:avLst/>
          </a:prstGeom>
        </p:spPr>
      </p:pic>
      <p:pic>
        <p:nvPicPr>
          <p:cNvPr id="22" name="Picture 21">
            <a:extLst>
              <a:ext uri="{FF2B5EF4-FFF2-40B4-BE49-F238E27FC236}">
                <a16:creationId xmlns:a16="http://schemas.microsoft.com/office/drawing/2014/main" id="{B0567D8C-A242-4B72-A383-8639C89CD2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8514" y="5202086"/>
            <a:ext cx="1823078" cy="1176179"/>
          </a:xfrm>
          <a:prstGeom prst="rect">
            <a:avLst/>
          </a:prstGeom>
        </p:spPr>
      </p:pic>
      <p:pic>
        <p:nvPicPr>
          <p:cNvPr id="24" name="Picture 23">
            <a:extLst>
              <a:ext uri="{FF2B5EF4-FFF2-40B4-BE49-F238E27FC236}">
                <a16:creationId xmlns:a16="http://schemas.microsoft.com/office/drawing/2014/main" id="{B0ED0092-2FC5-468F-98B5-DD5ECD72AE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9550" y="2593454"/>
            <a:ext cx="1823079" cy="1203920"/>
          </a:xfrm>
          <a:prstGeom prst="rect">
            <a:avLst/>
          </a:prstGeom>
        </p:spPr>
      </p:pic>
      <p:pic>
        <p:nvPicPr>
          <p:cNvPr id="26" name="Picture 25">
            <a:extLst>
              <a:ext uri="{FF2B5EF4-FFF2-40B4-BE49-F238E27FC236}">
                <a16:creationId xmlns:a16="http://schemas.microsoft.com/office/drawing/2014/main" id="{13B3E66D-5285-43C8-AE13-F174992F05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9551" y="3844729"/>
            <a:ext cx="1823078" cy="1203919"/>
          </a:xfrm>
          <a:prstGeom prst="rect">
            <a:avLst/>
          </a:prstGeom>
        </p:spPr>
      </p:pic>
      <p:pic>
        <p:nvPicPr>
          <p:cNvPr id="28" name="Picture 27">
            <a:extLst>
              <a:ext uri="{FF2B5EF4-FFF2-40B4-BE49-F238E27FC236}">
                <a16:creationId xmlns:a16="http://schemas.microsoft.com/office/drawing/2014/main" id="{68927E03-3933-4B8E-A847-A38815B409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8993" y="5202086"/>
            <a:ext cx="1753636" cy="1141902"/>
          </a:xfrm>
          <a:prstGeom prst="rect">
            <a:avLst/>
          </a:prstGeom>
        </p:spPr>
      </p:pic>
      <p:pic>
        <p:nvPicPr>
          <p:cNvPr id="30" name="Picture 29">
            <a:extLst>
              <a:ext uri="{FF2B5EF4-FFF2-40B4-BE49-F238E27FC236}">
                <a16:creationId xmlns:a16="http://schemas.microsoft.com/office/drawing/2014/main" id="{325DEE2C-CF34-48EA-98F3-7358994A2D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52662" y="2572141"/>
            <a:ext cx="1848283" cy="1176180"/>
          </a:xfrm>
          <a:prstGeom prst="rect">
            <a:avLst/>
          </a:prstGeom>
        </p:spPr>
      </p:pic>
      <p:pic>
        <p:nvPicPr>
          <p:cNvPr id="32" name="Picture 31">
            <a:extLst>
              <a:ext uri="{FF2B5EF4-FFF2-40B4-BE49-F238E27FC236}">
                <a16:creationId xmlns:a16="http://schemas.microsoft.com/office/drawing/2014/main" id="{9BF569C3-1FB0-40B2-80CA-81B0F0E818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62629" y="3837853"/>
            <a:ext cx="1881645" cy="1197410"/>
          </a:xfrm>
          <a:prstGeom prst="rect">
            <a:avLst/>
          </a:prstGeom>
        </p:spPr>
      </p:pic>
      <p:pic>
        <p:nvPicPr>
          <p:cNvPr id="34" name="Picture 33">
            <a:extLst>
              <a:ext uri="{FF2B5EF4-FFF2-40B4-BE49-F238E27FC236}">
                <a16:creationId xmlns:a16="http://schemas.microsoft.com/office/drawing/2014/main" id="{D9A5BFF9-06F5-465A-AE0F-57DCECF9A8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13440" y="5202086"/>
            <a:ext cx="1780022" cy="1175486"/>
          </a:xfrm>
          <a:prstGeom prst="rect">
            <a:avLst/>
          </a:prstGeom>
        </p:spPr>
      </p:pic>
    </p:spTree>
    <p:extLst>
      <p:ext uri="{BB962C8B-B14F-4D97-AF65-F5344CB8AC3E}">
        <p14:creationId xmlns:p14="http://schemas.microsoft.com/office/powerpoint/2010/main" val="10746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98F55A-8248-4311-B880-CBBC6DB2F776}"/>
              </a:ext>
            </a:extLst>
          </p:cNvPr>
          <p:cNvSpPr txBox="1"/>
          <p:nvPr/>
        </p:nvSpPr>
        <p:spPr>
          <a:xfrm>
            <a:off x="4145872" y="168675"/>
            <a:ext cx="3311370" cy="646331"/>
          </a:xfrm>
          <a:prstGeom prst="rect">
            <a:avLst/>
          </a:prstGeom>
          <a:noFill/>
        </p:spPr>
        <p:txBody>
          <a:bodyPr wrap="square" rtlCol="0">
            <a:spAutoFit/>
          </a:bodyPr>
          <a:lstStyle/>
          <a:p>
            <a:r>
              <a:rPr lang="en-US" sz="3600" b="1" dirty="0"/>
              <a:t>UNET Generator</a:t>
            </a:r>
          </a:p>
        </p:txBody>
      </p:sp>
      <p:sp>
        <p:nvSpPr>
          <p:cNvPr id="41" name="Rectangle 40">
            <a:extLst>
              <a:ext uri="{FF2B5EF4-FFF2-40B4-BE49-F238E27FC236}">
                <a16:creationId xmlns:a16="http://schemas.microsoft.com/office/drawing/2014/main" id="{E8B41DE8-CA3A-4C3C-BABF-84DBE3D8287E}"/>
              </a:ext>
            </a:extLst>
          </p:cNvPr>
          <p:cNvSpPr/>
          <p:nvPr/>
        </p:nvSpPr>
        <p:spPr>
          <a:xfrm>
            <a:off x="837042" y="1355372"/>
            <a:ext cx="570980" cy="445207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3,</a:t>
            </a:r>
            <a:br>
              <a:rPr lang="en-US" dirty="0"/>
            </a:br>
            <a:r>
              <a:rPr lang="en-US" dirty="0"/>
              <a:t>4x4,</a:t>
            </a:r>
            <a:br>
              <a:rPr lang="en-US" dirty="0"/>
            </a:br>
            <a:r>
              <a:rPr lang="en-US" dirty="0"/>
              <a:t>32</a:t>
            </a:r>
          </a:p>
        </p:txBody>
      </p:sp>
      <p:sp>
        <p:nvSpPr>
          <p:cNvPr id="42" name="Rectangle 41">
            <a:extLst>
              <a:ext uri="{FF2B5EF4-FFF2-40B4-BE49-F238E27FC236}">
                <a16:creationId xmlns:a16="http://schemas.microsoft.com/office/drawing/2014/main" id="{1F75C852-A434-48A7-8755-5906D57815AC}"/>
              </a:ext>
            </a:extLst>
          </p:cNvPr>
          <p:cNvSpPr/>
          <p:nvPr/>
        </p:nvSpPr>
        <p:spPr>
          <a:xfrm>
            <a:off x="2194875" y="1730126"/>
            <a:ext cx="682183" cy="374754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32,</a:t>
            </a:r>
            <a:br>
              <a:rPr lang="en-US" dirty="0"/>
            </a:br>
            <a:r>
              <a:rPr lang="en-US" dirty="0"/>
              <a:t>4x4,</a:t>
            </a:r>
            <a:br>
              <a:rPr lang="en-US" dirty="0"/>
            </a:br>
            <a:r>
              <a:rPr lang="en-US" dirty="0"/>
              <a:t>64</a:t>
            </a:r>
          </a:p>
        </p:txBody>
      </p:sp>
      <p:sp>
        <p:nvSpPr>
          <p:cNvPr id="43" name="Rectangle 42">
            <a:extLst>
              <a:ext uri="{FF2B5EF4-FFF2-40B4-BE49-F238E27FC236}">
                <a16:creationId xmlns:a16="http://schemas.microsoft.com/office/drawing/2014/main" id="{15BA0E88-993B-48DD-8F7A-F1D7E8F78D02}"/>
              </a:ext>
            </a:extLst>
          </p:cNvPr>
          <p:cNvSpPr/>
          <p:nvPr/>
        </p:nvSpPr>
        <p:spPr>
          <a:xfrm>
            <a:off x="3551616" y="2247284"/>
            <a:ext cx="629588" cy="27132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64,</a:t>
            </a:r>
            <a:br>
              <a:rPr lang="en-US" dirty="0"/>
            </a:br>
            <a:r>
              <a:rPr lang="en-US" dirty="0"/>
              <a:t>4x4,</a:t>
            </a:r>
            <a:br>
              <a:rPr lang="en-US" dirty="0"/>
            </a:br>
            <a:r>
              <a:rPr lang="en-US" dirty="0"/>
              <a:t>128</a:t>
            </a:r>
          </a:p>
        </p:txBody>
      </p:sp>
      <p:sp>
        <p:nvSpPr>
          <p:cNvPr id="44" name="Rectangle 43">
            <a:extLst>
              <a:ext uri="{FF2B5EF4-FFF2-40B4-BE49-F238E27FC236}">
                <a16:creationId xmlns:a16="http://schemas.microsoft.com/office/drawing/2014/main" id="{266BE414-3DB1-47A7-8C0B-9016B7A4B227}"/>
              </a:ext>
            </a:extLst>
          </p:cNvPr>
          <p:cNvSpPr/>
          <p:nvPr/>
        </p:nvSpPr>
        <p:spPr>
          <a:xfrm>
            <a:off x="4780811" y="2659514"/>
            <a:ext cx="599606" cy="18887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128,</a:t>
            </a:r>
            <a:br>
              <a:rPr lang="en-US" dirty="0"/>
            </a:br>
            <a:r>
              <a:rPr lang="en-US" dirty="0"/>
              <a:t>4x4,</a:t>
            </a:r>
            <a:br>
              <a:rPr lang="en-US" dirty="0"/>
            </a:br>
            <a:r>
              <a:rPr lang="en-US" dirty="0"/>
              <a:t>256</a:t>
            </a:r>
          </a:p>
        </p:txBody>
      </p:sp>
      <p:sp>
        <p:nvSpPr>
          <p:cNvPr id="45" name="Rectangle 44">
            <a:extLst>
              <a:ext uri="{FF2B5EF4-FFF2-40B4-BE49-F238E27FC236}">
                <a16:creationId xmlns:a16="http://schemas.microsoft.com/office/drawing/2014/main" id="{5BB37A28-7653-40B1-9011-7FBDD43A7184}"/>
              </a:ext>
            </a:extLst>
          </p:cNvPr>
          <p:cNvSpPr/>
          <p:nvPr/>
        </p:nvSpPr>
        <p:spPr>
          <a:xfrm>
            <a:off x="6024995" y="2236043"/>
            <a:ext cx="599607" cy="27132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256,</a:t>
            </a:r>
            <a:br>
              <a:rPr lang="en-US" dirty="0"/>
            </a:br>
            <a:r>
              <a:rPr lang="en-US" dirty="0"/>
              <a:t>4x4,</a:t>
            </a:r>
            <a:br>
              <a:rPr lang="en-US" dirty="0"/>
            </a:br>
            <a:r>
              <a:rPr lang="en-US" dirty="0"/>
              <a:t>128</a:t>
            </a:r>
          </a:p>
        </p:txBody>
      </p:sp>
      <p:sp>
        <p:nvSpPr>
          <p:cNvPr id="46" name="Rectangle 45">
            <a:extLst>
              <a:ext uri="{FF2B5EF4-FFF2-40B4-BE49-F238E27FC236}">
                <a16:creationId xmlns:a16="http://schemas.microsoft.com/office/drawing/2014/main" id="{237128E0-BF9D-4727-8B6E-3F2F56730E45}"/>
              </a:ext>
            </a:extLst>
          </p:cNvPr>
          <p:cNvSpPr/>
          <p:nvPr/>
        </p:nvSpPr>
        <p:spPr>
          <a:xfrm>
            <a:off x="7389099" y="1782589"/>
            <a:ext cx="674557" cy="364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128,</a:t>
            </a:r>
            <a:br>
              <a:rPr lang="en-US" dirty="0"/>
            </a:br>
            <a:r>
              <a:rPr lang="en-US" dirty="0"/>
              <a:t>4x4,</a:t>
            </a:r>
          </a:p>
          <a:p>
            <a:pPr algn="ctr"/>
            <a:r>
              <a:rPr lang="en-US" dirty="0"/>
              <a:t>64</a:t>
            </a:r>
          </a:p>
        </p:txBody>
      </p:sp>
      <p:sp>
        <p:nvSpPr>
          <p:cNvPr id="47" name="Rectangle 46">
            <a:extLst>
              <a:ext uri="{FF2B5EF4-FFF2-40B4-BE49-F238E27FC236}">
                <a16:creationId xmlns:a16="http://schemas.microsoft.com/office/drawing/2014/main" id="{A5843333-3E8E-4A99-BE79-88778074A407}"/>
              </a:ext>
            </a:extLst>
          </p:cNvPr>
          <p:cNvSpPr/>
          <p:nvPr/>
        </p:nvSpPr>
        <p:spPr>
          <a:xfrm>
            <a:off x="8783184" y="1355372"/>
            <a:ext cx="689548" cy="44520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64,</a:t>
            </a:r>
            <a:br>
              <a:rPr lang="en-US" dirty="0"/>
            </a:br>
            <a:r>
              <a:rPr lang="en-US" dirty="0"/>
              <a:t>4x4,</a:t>
            </a:r>
            <a:br>
              <a:rPr lang="en-US" dirty="0"/>
            </a:br>
            <a:r>
              <a:rPr lang="en-US" dirty="0"/>
              <a:t>32</a:t>
            </a:r>
          </a:p>
        </p:txBody>
      </p:sp>
      <p:sp>
        <p:nvSpPr>
          <p:cNvPr id="48" name="Rectangle 47">
            <a:extLst>
              <a:ext uri="{FF2B5EF4-FFF2-40B4-BE49-F238E27FC236}">
                <a16:creationId xmlns:a16="http://schemas.microsoft.com/office/drawing/2014/main" id="{0A0D158B-911D-42A5-83FA-A4FAFA053F06}"/>
              </a:ext>
            </a:extLst>
          </p:cNvPr>
          <p:cNvSpPr/>
          <p:nvPr/>
        </p:nvSpPr>
        <p:spPr>
          <a:xfrm>
            <a:off x="10192260" y="1153005"/>
            <a:ext cx="682053" cy="48568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32,</a:t>
            </a:r>
            <a:br>
              <a:rPr lang="en-US" dirty="0"/>
            </a:br>
            <a:r>
              <a:rPr lang="en-US" dirty="0"/>
              <a:t>4x4,</a:t>
            </a:r>
            <a:br>
              <a:rPr lang="en-US" dirty="0"/>
            </a:br>
            <a:r>
              <a:rPr lang="en-US" dirty="0"/>
              <a:t>1</a:t>
            </a:r>
          </a:p>
        </p:txBody>
      </p:sp>
      <p:cxnSp>
        <p:nvCxnSpPr>
          <p:cNvPr id="49" name="Straight Arrow Connector 48">
            <a:extLst>
              <a:ext uri="{FF2B5EF4-FFF2-40B4-BE49-F238E27FC236}">
                <a16:creationId xmlns:a16="http://schemas.microsoft.com/office/drawing/2014/main" id="{041A9674-8952-4A81-A358-CA4B0FB526CE}"/>
              </a:ext>
            </a:extLst>
          </p:cNvPr>
          <p:cNvCxnSpPr>
            <a:stCxn id="41" idx="3"/>
            <a:endCxn id="42" idx="1"/>
          </p:cNvCxnSpPr>
          <p:nvPr/>
        </p:nvCxnSpPr>
        <p:spPr>
          <a:xfrm>
            <a:off x="1408022" y="3581412"/>
            <a:ext cx="786853" cy="22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4B126F-201D-4695-8606-446705AF7F04}"/>
              </a:ext>
            </a:extLst>
          </p:cNvPr>
          <p:cNvCxnSpPr>
            <a:stCxn id="42" idx="3"/>
            <a:endCxn id="43" idx="1"/>
          </p:cNvCxnSpPr>
          <p:nvPr/>
        </p:nvCxnSpPr>
        <p:spPr>
          <a:xfrm flipV="1">
            <a:off x="2877058" y="3603894"/>
            <a:ext cx="67455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48EBDC6-6379-473E-91A8-C4B2540C238F}"/>
              </a:ext>
            </a:extLst>
          </p:cNvPr>
          <p:cNvCxnSpPr>
            <a:stCxn id="43" idx="3"/>
            <a:endCxn id="44" idx="1"/>
          </p:cNvCxnSpPr>
          <p:nvPr/>
        </p:nvCxnSpPr>
        <p:spPr>
          <a:xfrm>
            <a:off x="4181204" y="3603894"/>
            <a:ext cx="599607" cy="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a16="http://schemas.microsoft.com/office/drawing/2014/main" id="{1262C0A5-36E4-4D35-9820-5400CDD3995D}"/>
              </a:ext>
            </a:extLst>
          </p:cNvPr>
          <p:cNvCxnSpPr>
            <a:stCxn id="44" idx="3"/>
            <a:endCxn id="45" idx="1"/>
          </p:cNvCxnSpPr>
          <p:nvPr/>
        </p:nvCxnSpPr>
        <p:spPr>
          <a:xfrm flipV="1">
            <a:off x="5380417" y="3592653"/>
            <a:ext cx="644578" cy="1124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3" name="Straight Arrow Connector 52">
            <a:extLst>
              <a:ext uri="{FF2B5EF4-FFF2-40B4-BE49-F238E27FC236}">
                <a16:creationId xmlns:a16="http://schemas.microsoft.com/office/drawing/2014/main" id="{DA6B7474-88DD-4FB7-BF73-8EAF1F2695EA}"/>
              </a:ext>
            </a:extLst>
          </p:cNvPr>
          <p:cNvCxnSpPr>
            <a:stCxn id="45" idx="3"/>
            <a:endCxn id="46" idx="1"/>
          </p:cNvCxnSpPr>
          <p:nvPr/>
        </p:nvCxnSpPr>
        <p:spPr>
          <a:xfrm>
            <a:off x="6624602" y="3592653"/>
            <a:ext cx="764497" cy="1124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a16="http://schemas.microsoft.com/office/drawing/2014/main" id="{F2D2C982-1661-4EE3-AD5F-DA49020FAC74}"/>
              </a:ext>
            </a:extLst>
          </p:cNvPr>
          <p:cNvCxnSpPr>
            <a:stCxn id="46" idx="3"/>
            <a:endCxn id="47" idx="1"/>
          </p:cNvCxnSpPr>
          <p:nvPr/>
        </p:nvCxnSpPr>
        <p:spPr>
          <a:xfrm flipV="1">
            <a:off x="8063656" y="3581412"/>
            <a:ext cx="719528" cy="2248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5" name="Straight Arrow Connector 54">
            <a:extLst>
              <a:ext uri="{FF2B5EF4-FFF2-40B4-BE49-F238E27FC236}">
                <a16:creationId xmlns:a16="http://schemas.microsoft.com/office/drawing/2014/main" id="{D5D11B61-AF8D-4BE2-BF50-1DBDEB6F0293}"/>
              </a:ext>
            </a:extLst>
          </p:cNvPr>
          <p:cNvCxnSpPr>
            <a:stCxn id="47" idx="3"/>
            <a:endCxn id="48" idx="1"/>
          </p:cNvCxnSpPr>
          <p:nvPr/>
        </p:nvCxnSpPr>
        <p:spPr>
          <a:xfrm>
            <a:off x="9472732" y="3581412"/>
            <a:ext cx="719528"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a16="http://schemas.microsoft.com/office/drawing/2014/main" id="{A9F3651D-CE8D-4509-BEF4-D84A9169FD9D}"/>
              </a:ext>
            </a:extLst>
          </p:cNvPr>
          <p:cNvCxnSpPr/>
          <p:nvPr/>
        </p:nvCxnSpPr>
        <p:spPr>
          <a:xfrm flipH="1" flipV="1">
            <a:off x="4421047" y="1984959"/>
            <a:ext cx="7494" cy="161893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7" name="Straight Arrow Connector 56">
            <a:extLst>
              <a:ext uri="{FF2B5EF4-FFF2-40B4-BE49-F238E27FC236}">
                <a16:creationId xmlns:a16="http://schemas.microsoft.com/office/drawing/2014/main" id="{65E2F8C8-84DD-436A-A095-F0E9CA1E8143}"/>
              </a:ext>
            </a:extLst>
          </p:cNvPr>
          <p:cNvCxnSpPr/>
          <p:nvPr/>
        </p:nvCxnSpPr>
        <p:spPr>
          <a:xfrm>
            <a:off x="4421047" y="1984959"/>
            <a:ext cx="2585803"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a16="http://schemas.microsoft.com/office/drawing/2014/main" id="{5CF2DE0A-8D27-4C50-A25C-5166608EAEAF}"/>
              </a:ext>
            </a:extLst>
          </p:cNvPr>
          <p:cNvCxnSpPr/>
          <p:nvPr/>
        </p:nvCxnSpPr>
        <p:spPr>
          <a:xfrm>
            <a:off x="7006850" y="1984959"/>
            <a:ext cx="0" cy="161893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id="{1AB4765B-F800-4BF3-A680-5BB65F94E238}"/>
              </a:ext>
            </a:extLst>
          </p:cNvPr>
          <p:cNvCxnSpPr/>
          <p:nvPr/>
        </p:nvCxnSpPr>
        <p:spPr>
          <a:xfrm flipV="1">
            <a:off x="3139387" y="1355372"/>
            <a:ext cx="0" cy="2248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36A2226-0B41-4A0F-B900-374BC2DB2218}"/>
              </a:ext>
            </a:extLst>
          </p:cNvPr>
          <p:cNvCxnSpPr/>
          <p:nvPr/>
        </p:nvCxnSpPr>
        <p:spPr>
          <a:xfrm>
            <a:off x="3139387" y="1355372"/>
            <a:ext cx="528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909461-7749-46C7-B49D-F4B8AFF3FD39}"/>
              </a:ext>
            </a:extLst>
          </p:cNvPr>
          <p:cNvCxnSpPr/>
          <p:nvPr/>
        </p:nvCxnSpPr>
        <p:spPr>
          <a:xfrm>
            <a:off x="8423420" y="1355372"/>
            <a:ext cx="0" cy="224852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62" name="Straight Arrow Connector 61">
            <a:extLst>
              <a:ext uri="{FF2B5EF4-FFF2-40B4-BE49-F238E27FC236}">
                <a16:creationId xmlns:a16="http://schemas.microsoft.com/office/drawing/2014/main" id="{43561F6B-456F-45BE-8F22-7C9C67ED2FA5}"/>
              </a:ext>
            </a:extLst>
          </p:cNvPr>
          <p:cNvCxnSpPr/>
          <p:nvPr/>
        </p:nvCxnSpPr>
        <p:spPr>
          <a:xfrm flipV="1">
            <a:off x="1602896" y="935647"/>
            <a:ext cx="14990" cy="2638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FC857FC-E2F3-403F-BCDF-A269CA2071AF}"/>
              </a:ext>
            </a:extLst>
          </p:cNvPr>
          <p:cNvCxnSpPr>
            <a:cxnSpLocks/>
          </p:cNvCxnSpPr>
          <p:nvPr/>
        </p:nvCxnSpPr>
        <p:spPr>
          <a:xfrm flipV="1">
            <a:off x="1617886" y="886931"/>
            <a:ext cx="8379501" cy="48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B58702C-E1DB-46C8-8A69-7A13E68E5B2D}"/>
              </a:ext>
            </a:extLst>
          </p:cNvPr>
          <p:cNvCxnSpPr/>
          <p:nvPr/>
        </p:nvCxnSpPr>
        <p:spPr>
          <a:xfrm>
            <a:off x="9997387" y="886930"/>
            <a:ext cx="0" cy="266824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65" name="TextBox 102">
            <a:extLst>
              <a:ext uri="{FF2B5EF4-FFF2-40B4-BE49-F238E27FC236}">
                <a16:creationId xmlns:a16="http://schemas.microsoft.com/office/drawing/2014/main" id="{BEAC7F23-C69A-4F65-AB29-C9FAD35DFFA9}"/>
              </a:ext>
            </a:extLst>
          </p:cNvPr>
          <p:cNvSpPr txBox="1"/>
          <p:nvPr/>
        </p:nvSpPr>
        <p:spPr>
          <a:xfrm>
            <a:off x="448653" y="6151520"/>
            <a:ext cx="761500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LR: </a:t>
            </a:r>
            <a:r>
              <a:rPr lang="en-US" dirty="0" err="1" smtClean="0"/>
              <a:t>LeakyRelu</a:t>
            </a:r>
            <a:r>
              <a:rPr lang="en-US" dirty="0" smtClean="0"/>
              <a:t> (0.2), </a:t>
            </a:r>
            <a:r>
              <a:rPr lang="en-US" dirty="0"/>
              <a:t>R: </a:t>
            </a:r>
            <a:r>
              <a:rPr lang="en-US" dirty="0" err="1"/>
              <a:t>Relu</a:t>
            </a:r>
            <a:r>
              <a:rPr lang="en-US" dirty="0"/>
              <a:t/>
            </a:r>
            <a:br>
              <a:rPr lang="en-US" dirty="0"/>
            </a:br>
            <a:r>
              <a:rPr lang="en-US" dirty="0"/>
              <a:t>BN: Batch Normalization</a:t>
            </a:r>
            <a:br>
              <a:rPr lang="en-US" dirty="0"/>
            </a:br>
            <a:endParaRPr lang="en-US" dirty="0"/>
          </a:p>
        </p:txBody>
      </p:sp>
      <p:sp>
        <p:nvSpPr>
          <p:cNvPr id="66" name="TextBox 103">
            <a:extLst>
              <a:ext uri="{FF2B5EF4-FFF2-40B4-BE49-F238E27FC236}">
                <a16:creationId xmlns:a16="http://schemas.microsoft.com/office/drawing/2014/main" id="{19D86718-4073-40F9-9CC1-20FFFCBCC2D1}"/>
              </a:ext>
            </a:extLst>
          </p:cNvPr>
          <p:cNvSpPr txBox="1"/>
          <p:nvPr/>
        </p:nvSpPr>
        <p:spPr>
          <a:xfrm>
            <a:off x="1363053" y="3993641"/>
            <a:ext cx="58461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BN&amp;LR</a:t>
            </a:r>
          </a:p>
        </p:txBody>
      </p:sp>
      <p:sp>
        <p:nvSpPr>
          <p:cNvPr id="67" name="TextBox 106">
            <a:extLst>
              <a:ext uri="{FF2B5EF4-FFF2-40B4-BE49-F238E27FC236}">
                <a16:creationId xmlns:a16="http://schemas.microsoft.com/office/drawing/2014/main" id="{18300AF2-8DC6-4B9B-879B-62ECCFD2A96E}"/>
              </a:ext>
            </a:extLst>
          </p:cNvPr>
          <p:cNvSpPr txBox="1"/>
          <p:nvPr/>
        </p:nvSpPr>
        <p:spPr>
          <a:xfrm>
            <a:off x="2839453" y="4114088"/>
            <a:ext cx="59355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 &amp;LR</a:t>
            </a:r>
          </a:p>
        </p:txBody>
      </p:sp>
      <p:sp>
        <p:nvSpPr>
          <p:cNvPr id="68" name="TextBox 110">
            <a:extLst>
              <a:ext uri="{FF2B5EF4-FFF2-40B4-BE49-F238E27FC236}">
                <a16:creationId xmlns:a16="http://schemas.microsoft.com/office/drawing/2014/main" id="{9A337CE0-27C0-4D02-8611-B7811A6EE90A}"/>
              </a:ext>
            </a:extLst>
          </p:cNvPr>
          <p:cNvSpPr txBox="1"/>
          <p:nvPr/>
        </p:nvSpPr>
        <p:spPr>
          <a:xfrm>
            <a:off x="4256155" y="4114087"/>
            <a:ext cx="52465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BN&amp;</a:t>
            </a:r>
            <a:br>
              <a:rPr lang="en-US" dirty="0"/>
            </a:br>
            <a:r>
              <a:rPr lang="en-US" dirty="0"/>
              <a:t>LR</a:t>
            </a:r>
          </a:p>
        </p:txBody>
      </p:sp>
      <p:sp>
        <p:nvSpPr>
          <p:cNvPr id="69" name="TextBox 111">
            <a:extLst>
              <a:ext uri="{FF2B5EF4-FFF2-40B4-BE49-F238E27FC236}">
                <a16:creationId xmlns:a16="http://schemas.microsoft.com/office/drawing/2014/main" id="{D7189FAE-380C-4FEC-BEBC-39CABC0C7906}"/>
              </a:ext>
            </a:extLst>
          </p:cNvPr>
          <p:cNvSpPr txBox="1"/>
          <p:nvPr/>
        </p:nvSpPr>
        <p:spPr>
          <a:xfrm>
            <a:off x="5380417" y="4114087"/>
            <a:ext cx="64457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 &amp;LR</a:t>
            </a:r>
          </a:p>
        </p:txBody>
      </p:sp>
      <p:sp>
        <p:nvSpPr>
          <p:cNvPr id="70" name="TextBox 113">
            <a:extLst>
              <a:ext uri="{FF2B5EF4-FFF2-40B4-BE49-F238E27FC236}">
                <a16:creationId xmlns:a16="http://schemas.microsoft.com/office/drawing/2014/main" id="{DE2F72A6-083A-430E-BAF7-7A5E9EF03FC4}"/>
              </a:ext>
            </a:extLst>
          </p:cNvPr>
          <p:cNvSpPr txBox="1"/>
          <p:nvPr/>
        </p:nvSpPr>
        <p:spPr>
          <a:xfrm>
            <a:off x="6769769" y="4114087"/>
            <a:ext cx="497305"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 &amp;</a:t>
            </a:r>
            <a:br>
              <a:rPr lang="en-US" dirty="0"/>
            </a:br>
            <a:r>
              <a:rPr lang="en-US" dirty="0"/>
              <a:t>R</a:t>
            </a:r>
          </a:p>
        </p:txBody>
      </p:sp>
      <p:sp>
        <p:nvSpPr>
          <p:cNvPr id="71" name="TextBox 115">
            <a:extLst>
              <a:ext uri="{FF2B5EF4-FFF2-40B4-BE49-F238E27FC236}">
                <a16:creationId xmlns:a16="http://schemas.microsoft.com/office/drawing/2014/main" id="{8AE5F96E-7B38-4343-93A0-9A3699170BC8}"/>
              </a:ext>
            </a:extLst>
          </p:cNvPr>
          <p:cNvSpPr txBox="1"/>
          <p:nvPr/>
        </p:nvSpPr>
        <p:spPr>
          <a:xfrm flipH="1">
            <a:off x="8227193" y="4258467"/>
            <a:ext cx="55599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 &amp; R</a:t>
            </a:r>
          </a:p>
        </p:txBody>
      </p:sp>
      <p:sp>
        <p:nvSpPr>
          <p:cNvPr id="72" name="TextBox 116">
            <a:extLst>
              <a:ext uri="{FF2B5EF4-FFF2-40B4-BE49-F238E27FC236}">
                <a16:creationId xmlns:a16="http://schemas.microsoft.com/office/drawing/2014/main" id="{5832D7CA-B3D5-4D1A-8938-310C33E7FB33}"/>
              </a:ext>
            </a:extLst>
          </p:cNvPr>
          <p:cNvSpPr txBox="1"/>
          <p:nvPr/>
        </p:nvSpPr>
        <p:spPr>
          <a:xfrm>
            <a:off x="9641305" y="4316806"/>
            <a:ext cx="68981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BN &amp; R</a:t>
            </a:r>
          </a:p>
        </p:txBody>
      </p:sp>
      <p:cxnSp>
        <p:nvCxnSpPr>
          <p:cNvPr id="73" name="Straight Arrow Connector 72">
            <a:extLst>
              <a:ext uri="{FF2B5EF4-FFF2-40B4-BE49-F238E27FC236}">
                <a16:creationId xmlns:a16="http://schemas.microsoft.com/office/drawing/2014/main" id="{CA0EE2EF-E860-4CEE-9EA5-50EABAC12AA7}"/>
              </a:ext>
            </a:extLst>
          </p:cNvPr>
          <p:cNvCxnSpPr>
            <a:stCxn id="48" idx="3"/>
          </p:cNvCxnSpPr>
          <p:nvPr/>
        </p:nvCxnSpPr>
        <p:spPr>
          <a:xfrm>
            <a:off x="10874313" y="3581412"/>
            <a:ext cx="932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124">
            <a:extLst>
              <a:ext uri="{FF2B5EF4-FFF2-40B4-BE49-F238E27FC236}">
                <a16:creationId xmlns:a16="http://schemas.microsoft.com/office/drawing/2014/main" id="{496C2521-57CF-4B1B-BB6E-7D671C9B6FFB}"/>
              </a:ext>
            </a:extLst>
          </p:cNvPr>
          <p:cNvSpPr txBox="1"/>
          <p:nvPr/>
        </p:nvSpPr>
        <p:spPr>
          <a:xfrm>
            <a:off x="11085095" y="3151562"/>
            <a:ext cx="930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output</a:t>
            </a:r>
          </a:p>
        </p:txBody>
      </p:sp>
      <p:sp>
        <p:nvSpPr>
          <p:cNvPr id="75" name="TextBox 125">
            <a:extLst>
              <a:ext uri="{FF2B5EF4-FFF2-40B4-BE49-F238E27FC236}">
                <a16:creationId xmlns:a16="http://schemas.microsoft.com/office/drawing/2014/main" id="{4745AA23-E680-4FC9-86F0-3709E3904264}"/>
              </a:ext>
            </a:extLst>
          </p:cNvPr>
          <p:cNvSpPr txBox="1"/>
          <p:nvPr/>
        </p:nvSpPr>
        <p:spPr>
          <a:xfrm>
            <a:off x="11085095" y="3825330"/>
            <a:ext cx="930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Tanh</a:t>
            </a:r>
          </a:p>
        </p:txBody>
      </p:sp>
      <p:cxnSp>
        <p:nvCxnSpPr>
          <p:cNvPr id="76" name="Straight Arrow Connector 75">
            <a:extLst>
              <a:ext uri="{FF2B5EF4-FFF2-40B4-BE49-F238E27FC236}">
                <a16:creationId xmlns:a16="http://schemas.microsoft.com/office/drawing/2014/main" id="{49055489-7C60-4F2D-BB06-8236FBFF43F2}"/>
              </a:ext>
            </a:extLst>
          </p:cNvPr>
          <p:cNvCxnSpPr/>
          <p:nvPr/>
        </p:nvCxnSpPr>
        <p:spPr>
          <a:xfrm>
            <a:off x="-16042" y="3520894"/>
            <a:ext cx="7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128">
            <a:extLst>
              <a:ext uri="{FF2B5EF4-FFF2-40B4-BE49-F238E27FC236}">
                <a16:creationId xmlns:a16="http://schemas.microsoft.com/office/drawing/2014/main" id="{E4F69533-FEC6-48D7-A820-52934477B6C3}"/>
              </a:ext>
            </a:extLst>
          </p:cNvPr>
          <p:cNvSpPr txBox="1"/>
          <p:nvPr/>
        </p:nvSpPr>
        <p:spPr>
          <a:xfrm>
            <a:off x="176463" y="3603894"/>
            <a:ext cx="49704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Input</a:t>
            </a:r>
          </a:p>
        </p:txBody>
      </p:sp>
    </p:spTree>
    <p:extLst>
      <p:ext uri="{BB962C8B-B14F-4D97-AF65-F5344CB8AC3E}">
        <p14:creationId xmlns:p14="http://schemas.microsoft.com/office/powerpoint/2010/main" val="121321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C66656-7358-4664-8B0C-A9595AE1E7CD}"/>
              </a:ext>
            </a:extLst>
          </p:cNvPr>
          <p:cNvSpPr txBox="1"/>
          <p:nvPr/>
        </p:nvSpPr>
        <p:spPr>
          <a:xfrm>
            <a:off x="781235" y="763480"/>
            <a:ext cx="2583402" cy="369332"/>
          </a:xfrm>
          <a:prstGeom prst="rect">
            <a:avLst/>
          </a:prstGeom>
          <a:noFill/>
        </p:spPr>
        <p:txBody>
          <a:bodyPr wrap="square" rtlCol="0">
            <a:spAutoFit/>
          </a:bodyPr>
          <a:lstStyle/>
          <a:p>
            <a:r>
              <a:rPr lang="en-US" dirty="0"/>
              <a:t>Results</a:t>
            </a:r>
          </a:p>
        </p:txBody>
      </p:sp>
      <p:pic>
        <p:nvPicPr>
          <p:cNvPr id="5" name="Picture 4">
            <a:extLst>
              <a:ext uri="{FF2B5EF4-FFF2-40B4-BE49-F238E27FC236}">
                <a16:creationId xmlns:a16="http://schemas.microsoft.com/office/drawing/2014/main" id="{3A65A671-7669-4F44-A9B2-5436E99EA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409" y="1609077"/>
            <a:ext cx="8706036" cy="3264763"/>
          </a:xfrm>
          <a:prstGeom prst="rect">
            <a:avLst/>
          </a:prstGeom>
        </p:spPr>
      </p:pic>
      <p:sp>
        <p:nvSpPr>
          <p:cNvPr id="6" name="TextBox 5">
            <a:extLst>
              <a:ext uri="{FF2B5EF4-FFF2-40B4-BE49-F238E27FC236}">
                <a16:creationId xmlns:a16="http://schemas.microsoft.com/office/drawing/2014/main" id="{62BC6BFE-E464-4EEB-A718-014A90A4EFE5}"/>
              </a:ext>
            </a:extLst>
          </p:cNvPr>
          <p:cNvSpPr txBox="1"/>
          <p:nvPr/>
        </p:nvSpPr>
        <p:spPr>
          <a:xfrm>
            <a:off x="4644501" y="5165439"/>
            <a:ext cx="2583402" cy="369332"/>
          </a:xfrm>
          <a:prstGeom prst="rect">
            <a:avLst/>
          </a:prstGeom>
          <a:noFill/>
        </p:spPr>
        <p:txBody>
          <a:bodyPr wrap="square" rtlCol="0">
            <a:spAutoFit/>
          </a:bodyPr>
          <a:lstStyle/>
          <a:p>
            <a:r>
              <a:rPr lang="en-US" dirty="0"/>
              <a:t>Iteration 401000 </a:t>
            </a:r>
          </a:p>
        </p:txBody>
      </p:sp>
    </p:spTree>
    <p:extLst>
      <p:ext uri="{BB962C8B-B14F-4D97-AF65-F5344CB8AC3E}">
        <p14:creationId xmlns:p14="http://schemas.microsoft.com/office/powerpoint/2010/main" val="338957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4624-575E-44DC-A086-A2FF19B547C6}"/>
              </a:ext>
            </a:extLst>
          </p:cNvPr>
          <p:cNvSpPr>
            <a:spLocks noGrp="1"/>
          </p:cNvSpPr>
          <p:nvPr>
            <p:ph type="title"/>
          </p:nvPr>
        </p:nvSpPr>
        <p:spPr>
          <a:xfrm>
            <a:off x="722790" y="737988"/>
            <a:ext cx="1336829" cy="478254"/>
          </a:xfrm>
        </p:spPr>
        <p:txBody>
          <a:bodyPr>
            <a:normAutofit/>
          </a:bodyPr>
          <a:lstStyle/>
          <a:p>
            <a:r>
              <a:rPr lang="en-US" sz="2000" b="1" dirty="0"/>
              <a:t>References</a:t>
            </a:r>
          </a:p>
        </p:txBody>
      </p:sp>
      <p:sp>
        <p:nvSpPr>
          <p:cNvPr id="4" name="TextBox 3">
            <a:extLst>
              <a:ext uri="{FF2B5EF4-FFF2-40B4-BE49-F238E27FC236}">
                <a16:creationId xmlns:a16="http://schemas.microsoft.com/office/drawing/2014/main" id="{AF2D955F-C633-418F-A4B2-03ABC6A31449}"/>
              </a:ext>
            </a:extLst>
          </p:cNvPr>
          <p:cNvSpPr txBox="1"/>
          <p:nvPr/>
        </p:nvSpPr>
        <p:spPr>
          <a:xfrm>
            <a:off x="852256" y="1384917"/>
            <a:ext cx="10182688"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t>“Unpaired Image-to-Image Translation using Cycle-Consistent Adversarial Networks”, Jun-Yan Zhu, </a:t>
            </a:r>
            <a:r>
              <a:rPr lang="en-US" dirty="0" err="1"/>
              <a:t>Taesung</a:t>
            </a:r>
            <a:r>
              <a:rPr lang="en-US" dirty="0"/>
              <a:t> Park, Phillip Isola, Alexei A. </a:t>
            </a:r>
            <a:r>
              <a:rPr lang="en-US" dirty="0" err="1"/>
              <a:t>Efros</a:t>
            </a:r>
            <a:r>
              <a:rPr lang="en-US" dirty="0"/>
              <a:t>, Berkeley AI Research (BAIR) laboratory, UC Berkeley, arXiv:1703.10593v6  </a:t>
            </a:r>
          </a:p>
          <a:p>
            <a:endParaRPr lang="en-US" dirty="0"/>
          </a:p>
          <a:p>
            <a:pPr marL="285750" indent="-285750">
              <a:buFont typeface="Arial" panose="020B0604020202020204" pitchFamily="34" charset="0"/>
              <a:buChar char="•"/>
            </a:pPr>
            <a:r>
              <a:rPr lang="en-US" dirty="0"/>
              <a:t>Ian J. Goodfellow and Jean </a:t>
            </a:r>
            <a:r>
              <a:rPr lang="en-US" dirty="0" err="1"/>
              <a:t>Pouget</a:t>
            </a:r>
            <a:r>
              <a:rPr lang="en-US" dirty="0"/>
              <a:t>-Abadie and Mehdi Mirza and Bing Xu and David </a:t>
            </a:r>
            <a:r>
              <a:rPr lang="en-US" dirty="0" err="1"/>
              <a:t>Warde</a:t>
            </a:r>
            <a:r>
              <a:rPr lang="en-US" dirty="0"/>
              <a:t>-Farley and </a:t>
            </a:r>
            <a:r>
              <a:rPr lang="en-US" dirty="0" err="1"/>
              <a:t>Sherjil</a:t>
            </a:r>
            <a:r>
              <a:rPr lang="en-US" dirty="0"/>
              <a:t> </a:t>
            </a:r>
            <a:r>
              <a:rPr lang="en-US" dirty="0" err="1"/>
              <a:t>Ozair</a:t>
            </a:r>
            <a:r>
              <a:rPr lang="en-US" dirty="0"/>
              <a:t> and Aaron Courville and </a:t>
            </a:r>
            <a:r>
              <a:rPr lang="en-US" dirty="0" err="1"/>
              <a:t>Yoshua</a:t>
            </a:r>
            <a:r>
              <a:rPr lang="en-US" dirty="0"/>
              <a:t> </a:t>
            </a:r>
            <a:r>
              <a:rPr lang="en-US" dirty="0" err="1"/>
              <a:t>Bengio</a:t>
            </a:r>
            <a:r>
              <a:rPr lang="en-US" dirty="0"/>
              <a:t>, Generative Adversarial Networks, 2014.</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Takeru</a:t>
            </a:r>
            <a:r>
              <a:rPr lang="en-US" dirty="0"/>
              <a:t> </a:t>
            </a:r>
            <a:r>
              <a:rPr lang="en-US" dirty="0" err="1"/>
              <a:t>Miyato</a:t>
            </a:r>
            <a:r>
              <a:rPr lang="en-US" dirty="0"/>
              <a:t> and </a:t>
            </a:r>
            <a:r>
              <a:rPr lang="en-US" dirty="0" err="1"/>
              <a:t>Toshiki</a:t>
            </a:r>
            <a:r>
              <a:rPr lang="en-US" dirty="0"/>
              <a:t> Kataoka and Masanori Koyama and Yuichi Yoshida, Spectral Normalization for Generative Adversarial Networks, 2018. </a:t>
            </a:r>
          </a:p>
          <a:p>
            <a:r>
              <a:rPr lang="en-US" dirty="0"/>
              <a:t> </a:t>
            </a:r>
          </a:p>
          <a:p>
            <a:pPr marL="285750" indent="-285750">
              <a:buFont typeface="Arial" panose="020B0604020202020204" pitchFamily="34" charset="0"/>
              <a:buChar char="•"/>
            </a:pPr>
            <a:r>
              <a:rPr lang="en-US" dirty="0"/>
              <a:t>Han Zhang and Ian Goodfellow and Dimitris Metaxas and Augustus </a:t>
            </a:r>
            <a:r>
              <a:rPr lang="en-US" dirty="0" err="1"/>
              <a:t>Odena</a:t>
            </a:r>
            <a:r>
              <a:rPr lang="en-US" dirty="0"/>
              <a:t>, Self-Attention Generative Adversarial Networks, 2018. </a:t>
            </a:r>
            <a:br>
              <a:rPr lang="en-US" dirty="0"/>
            </a:br>
            <a:endParaRPr lang="en-US" dirty="0"/>
          </a:p>
          <a:p>
            <a:pPr marL="285750" indent="-285750">
              <a:buFont typeface="Arial" panose="020B0604020202020204" pitchFamily="34" charset="0"/>
              <a:buChar char="•"/>
            </a:pPr>
            <a:r>
              <a:rPr lang="en-US" u="sng" dirty="0">
                <a:hlinkClick r:id="rId2"/>
              </a:rPr>
              <a:t>https://github.com/tjwei/GANotebooks/blob/master/CycleGAN-keras.ipynb</a:t>
            </a:r>
            <a:endParaRPr lang="en-US" dirty="0"/>
          </a:p>
          <a:p>
            <a:pPr marL="285750" indent="-285750">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72387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932"/>
            <a:ext cx="10058400" cy="1450757"/>
          </a:xfrm>
        </p:spPr>
        <p:txBody>
          <a:bodyPr/>
          <a:lstStyle/>
          <a:p>
            <a:r>
              <a:rPr lang="en-US" b="1" dirty="0" smtClean="0"/>
              <a:t>Introduction</a:t>
            </a:r>
            <a:endParaRPr lang="en-US" b="1" dirty="0"/>
          </a:p>
        </p:txBody>
      </p:sp>
      <p:sp>
        <p:nvSpPr>
          <p:cNvPr id="3" name="Content Placeholder 2"/>
          <p:cNvSpPr>
            <a:spLocks noGrp="1"/>
          </p:cNvSpPr>
          <p:nvPr>
            <p:ph idx="1"/>
          </p:nvPr>
        </p:nvSpPr>
        <p:spPr>
          <a:xfrm>
            <a:off x="685800" y="1532164"/>
            <a:ext cx="10515600" cy="4740049"/>
          </a:xfrm>
          <a:solidFill>
            <a:schemeClr val="bg1"/>
          </a:solidFill>
        </p:spPr>
        <p:txBody>
          <a:bodyPr>
            <a:normAutofit/>
          </a:bodyPr>
          <a:lstStyle/>
          <a:p>
            <a:pPr fontAlgn="base"/>
            <a:r>
              <a:rPr lang="en-US" sz="2400" dirty="0" err="1"/>
              <a:t>CycleGAN</a:t>
            </a:r>
            <a:r>
              <a:rPr lang="en-US" sz="2400" dirty="0"/>
              <a:t> is a technique for training unsupervised image translation models via the GAN architecture using unpaired collections of images from two different domains</a:t>
            </a:r>
            <a:r>
              <a:rPr lang="en-US" sz="2400" dirty="0" smtClean="0"/>
              <a:t>.</a:t>
            </a:r>
          </a:p>
          <a:p>
            <a:pPr fontAlgn="base"/>
            <a:r>
              <a:rPr lang="en-US" sz="2400" dirty="0" err="1" smtClean="0"/>
              <a:t>CycleGAN</a:t>
            </a:r>
            <a:r>
              <a:rPr lang="en-US" sz="2400" dirty="0" smtClean="0"/>
              <a:t> </a:t>
            </a:r>
            <a:r>
              <a:rPr lang="en-US" sz="2400" dirty="0"/>
              <a:t>has been demonstrated on a range of applications including season translation, object transfiguration, style transfer, and generating photos from paintings</a:t>
            </a:r>
            <a:r>
              <a:rPr lang="en-US" sz="2400" dirty="0" smtClean="0"/>
              <a:t>.</a:t>
            </a:r>
          </a:p>
          <a:p>
            <a:pPr fontAlgn="base"/>
            <a:r>
              <a:rPr lang="en-US" sz="2400" dirty="0" err="1" smtClean="0"/>
              <a:t>CycleGAN</a:t>
            </a:r>
            <a:r>
              <a:rPr lang="en-US" sz="2400" dirty="0" smtClean="0"/>
              <a:t> </a:t>
            </a:r>
            <a:r>
              <a:rPr lang="en-US" sz="2400" dirty="0"/>
              <a:t>is an extension of the GAN architecture that involves the simultaneous </a:t>
            </a:r>
            <a:r>
              <a:rPr lang="en-US" sz="2400" dirty="0" smtClean="0"/>
              <a:t>training </a:t>
            </a:r>
            <a:r>
              <a:rPr lang="en-US" sz="2400" dirty="0"/>
              <a:t>of two generator models and two discriminator models</a:t>
            </a:r>
            <a:r>
              <a:rPr lang="en-US" sz="2400" dirty="0" smtClean="0"/>
              <a:t>.</a:t>
            </a:r>
          </a:p>
          <a:p>
            <a:pPr fontAlgn="base"/>
            <a:r>
              <a:rPr lang="en-US" sz="2400" dirty="0" err="1"/>
              <a:t>CycleGAN</a:t>
            </a:r>
            <a:r>
              <a:rPr lang="en-US" sz="2400" dirty="0"/>
              <a:t> is extremely usable because it doesn’t need paired data. It’s often pretty difficult to get a large amount of accurate paired data, and so the ability to use unpaired data with high accuracy means that people without access to sophisticated (and expensive) paired data can still do image-to-image translation.</a:t>
            </a:r>
          </a:p>
        </p:txBody>
      </p:sp>
    </p:spTree>
    <p:extLst>
      <p:ext uri="{BB962C8B-B14F-4D97-AF65-F5344CB8AC3E}">
        <p14:creationId xmlns:p14="http://schemas.microsoft.com/office/powerpoint/2010/main" val="858275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b="1" dirty="0" smtClean="0"/>
              <a:t>Network</a:t>
            </a:r>
            <a:r>
              <a:rPr lang="en-US" dirty="0" smtClean="0"/>
              <a:t> </a:t>
            </a:r>
            <a:r>
              <a:rPr lang="en-US" b="1" dirty="0" smtClean="0"/>
              <a:t>Architecture</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 y="1411355"/>
            <a:ext cx="11386187" cy="4951346"/>
          </a:xfrm>
        </p:spPr>
      </p:pic>
    </p:spTree>
    <p:extLst>
      <p:ext uri="{BB962C8B-B14F-4D97-AF65-F5344CB8AC3E}">
        <p14:creationId xmlns:p14="http://schemas.microsoft.com/office/powerpoint/2010/main" val="1978480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730" y="-151151"/>
            <a:ext cx="10058400" cy="1450757"/>
          </a:xfrm>
        </p:spPr>
        <p:txBody>
          <a:bodyPr>
            <a:normAutofit/>
          </a:bodyPr>
          <a:lstStyle/>
          <a:p>
            <a:r>
              <a:rPr lang="en-US" sz="4000" b="1" dirty="0" smtClean="0"/>
              <a:t>Loss Function Associated with </a:t>
            </a:r>
            <a:r>
              <a:rPr lang="en-US" sz="4000" b="1" dirty="0" err="1" smtClean="0"/>
              <a:t>CycleGAN</a:t>
            </a:r>
            <a:endParaRPr lang="en-US" sz="4000" b="1" dirty="0"/>
          </a:p>
        </p:txBody>
      </p:sp>
      <mc:AlternateContent xmlns:mc="http://schemas.openxmlformats.org/markup-compatibility/2006">
        <mc:Choice xmlns:a14="http://schemas.microsoft.com/office/drawing/2010/main" Requires="a14">
          <p:sp>
            <p:nvSpPr>
              <p:cNvPr id="4" name="Rectangle 1"/>
              <p:cNvSpPr>
                <a:spLocks noGrp="1" noChangeArrowheads="1"/>
              </p:cNvSpPr>
              <p:nvPr>
                <p:ph idx="1"/>
              </p:nvPr>
            </p:nvSpPr>
            <p:spPr bwMode="auto">
              <a:xfrm>
                <a:off x="314325" y="809805"/>
                <a:ext cx="11753849" cy="5862260"/>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317400" tIns="158700" rIns="31740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800" b="1" dirty="0" smtClean="0">
                    <a:latin typeface="+mn-lt"/>
                    <a:cs typeface="Arial" panose="020B0604020202020204" pitchFamily="34" charset="0"/>
                  </a:rPr>
                  <a:t>Discriminator Loss Function 1</a:t>
                </a:r>
              </a:p>
              <a:p>
                <a:pPr marL="0" lvl="0" indent="0">
                  <a:lnSpc>
                    <a:spcPct val="100000"/>
                  </a:lnSpc>
                  <a:buNone/>
                </a:pPr>
                <a:r>
                  <a:rPr lang="en-US" altLang="en-US" sz="1800" dirty="0">
                    <a:solidFill>
                      <a:srgbClr val="000000"/>
                    </a:solidFill>
                    <a:latin typeface="+mn-lt"/>
                    <a:cs typeface="Arial" panose="020B0604020202020204" pitchFamily="34" charset="0"/>
                  </a:rPr>
                  <a:t>Discriminator must approve all the original images of the corresponding categories. Discriminator must be trained such that recommendation for images from category A must be as close to </a:t>
                </a:r>
                <a:r>
                  <a:rPr lang="en-US" altLang="en-US" sz="1800" dirty="0">
                    <a:solidFill>
                      <a:srgbClr val="000000"/>
                    </a:solidFill>
                    <a:latin typeface="+mn-lt"/>
                    <a:cs typeface="Arial" panose="020B0604020202020204" pitchFamily="34" charset="0"/>
                  </a:rPr>
                  <a:t>1</a:t>
                </a:r>
              </a:p>
              <a:p>
                <a:pPr marL="0" lvl="0" indent="0" algn="ctr">
                  <a:lnSpc>
                    <a:spcPct val="100000"/>
                  </a:lnSpc>
                  <a:buNone/>
                </a:pPr>
                <a14:m>
                  <m:oMathPara xmlns:m="http://schemas.openxmlformats.org/officeDocument/2006/math">
                    <m:oMathParaPr>
                      <m:jc m:val="centerGroup"/>
                    </m:oMathParaPr>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A</m:t>
                              </m:r>
                            </m:sub>
                          </m:sSub>
                          <m:r>
                            <m:rPr>
                              <m:nor/>
                            </m:rPr>
                            <a:rPr lang="en-US" altLang="en-US" sz="1800" dirty="0">
                              <a:solidFill>
                                <a:srgbClr val="000000"/>
                              </a:solidFill>
                              <a:latin typeface="+mn-lt"/>
                              <a:cs typeface="Arial" panose="020B0604020202020204" pitchFamily="34" charset="0"/>
                            </a:rPr>
                            <m:t>(</m:t>
                          </m:r>
                          <m:r>
                            <m:rPr>
                              <m:nor/>
                            </m:rPr>
                            <a:rPr lang="en-US" altLang="en-US" sz="1800" dirty="0">
                              <a:solidFill>
                                <a:srgbClr val="000000"/>
                              </a:solidFill>
                              <a:latin typeface="+mn-lt"/>
                              <a:cs typeface="Arial" panose="020B0604020202020204" pitchFamily="34" charset="0"/>
                            </a:rPr>
                            <m:t>a</m:t>
                          </m:r>
                          <m:r>
                            <m:rPr>
                              <m:nor/>
                            </m:rPr>
                            <a:rPr lang="en-US" altLang="en-US" sz="1800" dirty="0">
                              <a:solidFill>
                                <a:srgbClr val="000000"/>
                              </a:solidFill>
                              <a:latin typeface="+mn-lt"/>
                              <a:cs typeface="Arial" panose="020B0604020202020204" pitchFamily="34" charset="0"/>
                            </a:rPr>
                            <m:t>)−1)</m:t>
                          </m:r>
                        </m:e>
                        <m:sup>
                          <m:r>
                            <m:rPr>
                              <m:nor/>
                            </m:rPr>
                            <a:rPr lang="en-US" altLang="en-US" sz="1800" dirty="0">
                              <a:solidFill>
                                <a:srgbClr val="000000"/>
                              </a:solidFill>
                              <a:latin typeface="+mn-lt"/>
                              <a:cs typeface="Arial" panose="020B0604020202020204" pitchFamily="34" charset="0"/>
                            </a:rPr>
                            <m:t>2</m:t>
                          </m:r>
                        </m:sup>
                      </m:sSup>
                    </m:oMath>
                  </m:oMathPara>
                </a14:m>
                <a:endParaRPr lang="en-US" altLang="en-US" sz="1800" dirty="0">
                  <a:solidFill>
                    <a:srgbClr val="000000"/>
                  </a:solidFill>
                  <a:latin typeface="+mn-lt"/>
                  <a:cs typeface="Arial" panose="020B0604020202020204" pitchFamily="34" charset="0"/>
                </a:endParaRPr>
              </a:p>
              <a:p>
                <a:pPr marL="0" lvl="0" indent="0" algn="ctr">
                  <a:lnSpc>
                    <a:spcPct val="100000"/>
                  </a:lnSpc>
                  <a:buNone/>
                </a:pPr>
                <a14:m>
                  <m:oMathPara xmlns:m="http://schemas.openxmlformats.org/officeDocument/2006/math">
                    <m:oMathParaPr>
                      <m:jc m:val="centerGroup"/>
                    </m:oMathParaPr>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B</m:t>
                              </m:r>
                            </m:sub>
                          </m:sSub>
                          <m:r>
                            <m:rPr>
                              <m:nor/>
                            </m:rPr>
                            <a:rPr lang="en-US" altLang="en-US" sz="1800" dirty="0">
                              <a:solidFill>
                                <a:srgbClr val="000000"/>
                              </a:solidFill>
                              <a:latin typeface="+mn-lt"/>
                              <a:cs typeface="Arial" panose="020B0604020202020204" pitchFamily="34" charset="0"/>
                            </a:rPr>
                            <m:t>(</m:t>
                          </m:r>
                          <m:r>
                            <m:rPr>
                              <m:nor/>
                            </m:rPr>
                            <a:rPr lang="en-US" altLang="en-US" sz="1800" dirty="0">
                              <a:solidFill>
                                <a:srgbClr val="000000"/>
                              </a:solidFill>
                              <a:latin typeface="+mn-lt"/>
                              <a:cs typeface="Arial" panose="020B0604020202020204" pitchFamily="34" charset="0"/>
                            </a:rPr>
                            <m:t>b</m:t>
                          </m:r>
                          <m:r>
                            <m:rPr>
                              <m:nor/>
                            </m:rPr>
                            <a:rPr lang="en-US" altLang="en-US" sz="1800" dirty="0">
                              <a:solidFill>
                                <a:srgbClr val="000000"/>
                              </a:solidFill>
                              <a:latin typeface="+mn-lt"/>
                              <a:cs typeface="Arial" panose="020B0604020202020204" pitchFamily="34" charset="0"/>
                            </a:rPr>
                            <m:t>)−1)</m:t>
                          </m:r>
                        </m:e>
                        <m:sup>
                          <m:r>
                            <m:rPr>
                              <m:nor/>
                            </m:rPr>
                            <a:rPr lang="en-US" altLang="en-US" sz="1800" dirty="0">
                              <a:solidFill>
                                <a:srgbClr val="000000"/>
                              </a:solidFill>
                              <a:latin typeface="+mn-lt"/>
                              <a:cs typeface="Arial" panose="020B0604020202020204" pitchFamily="34" charset="0"/>
                            </a:rPr>
                            <m:t>2</m:t>
                          </m:r>
                        </m:sup>
                      </m:sSup>
                    </m:oMath>
                  </m:oMathPara>
                </a14:m>
                <a:endParaRPr lang="en-US" altLang="en-US" sz="1800" dirty="0">
                  <a:solidFill>
                    <a:srgbClr val="000000"/>
                  </a:solidFill>
                  <a:latin typeface="+mn-lt"/>
                  <a:cs typeface="Arial" panose="020B0604020202020204" pitchFamily="34" charset="0"/>
                </a:endParaRPr>
              </a:p>
              <a:p>
                <a:pPr marL="0" lvl="0" indent="0">
                  <a:lnSpc>
                    <a:spcPct val="100000"/>
                  </a:lnSpc>
                  <a:buNone/>
                </a:pPr>
                <a:r>
                  <a:rPr lang="en-US" altLang="en-US" sz="1800" dirty="0">
                    <a:solidFill>
                      <a:srgbClr val="000000"/>
                    </a:solidFill>
                    <a:latin typeface="+mn-lt"/>
                    <a:cs typeface="Arial" panose="020B0604020202020204" pitchFamily="34" charset="0"/>
                  </a:rPr>
                  <a:t>Where a is a real image of domain A.</a:t>
                </a:r>
              </a:p>
              <a:p>
                <a:pPr marL="0" lvl="0" indent="0">
                  <a:lnSpc>
                    <a:spcPct val="100000"/>
                  </a:lnSpc>
                  <a:buNone/>
                </a:pPr>
                <a:endParaRPr lang="en-US" altLang="en-US" sz="1800" dirty="0">
                  <a:solidFill>
                    <a:srgbClr val="000000"/>
                  </a:solidFill>
                  <a:latin typeface="+mn-lt"/>
                  <a:cs typeface="Arial" panose="020B0604020202020204" pitchFamily="34" charset="0"/>
                </a:endParaRPr>
              </a:p>
              <a:p>
                <a:pPr marL="0" lvl="0" indent="0">
                  <a:lnSpc>
                    <a:spcPct val="100000"/>
                  </a:lnSpc>
                  <a:buNone/>
                </a:pPr>
                <a:r>
                  <a:rPr lang="en-US" altLang="en-US" sz="1800" b="1" dirty="0">
                    <a:latin typeface="+mn-lt"/>
                    <a:cs typeface="Arial" panose="020B0604020202020204" pitchFamily="34" charset="0"/>
                  </a:rPr>
                  <a:t>Discriminator Loss Function 2</a:t>
                </a:r>
                <a:endParaRPr lang="en-US" altLang="en-US" sz="1800" b="1" dirty="0">
                  <a:solidFill>
                    <a:srgbClr val="000000"/>
                  </a:solidFill>
                  <a:latin typeface="+mn-lt"/>
                  <a:cs typeface="Arial" panose="020B0604020202020204" pitchFamily="34" charset="0"/>
                </a:endParaRPr>
              </a:p>
              <a:p>
                <a:pPr marL="0" lvl="0" indent="0">
                  <a:lnSpc>
                    <a:spcPct val="100000"/>
                  </a:lnSpc>
                  <a:buNone/>
                </a:pPr>
                <a:r>
                  <a:rPr lang="en-US" altLang="en-US" sz="1800" dirty="0">
                    <a:solidFill>
                      <a:srgbClr val="000000"/>
                    </a:solidFill>
                    <a:latin typeface="+mn-lt"/>
                    <a:cs typeface="Arial" panose="020B0604020202020204" pitchFamily="34" charset="0"/>
                  </a:rPr>
                  <a:t>Discriminator </a:t>
                </a:r>
                <a:r>
                  <a:rPr lang="en-US" altLang="en-US" sz="1800" dirty="0">
                    <a:solidFill>
                      <a:srgbClr val="000000"/>
                    </a:solidFill>
                    <a:latin typeface="+mn-lt"/>
                    <a:cs typeface="Arial" panose="020B0604020202020204" pitchFamily="34" charset="0"/>
                  </a:rPr>
                  <a:t>must reject all the images which are generated by corresponding Generators to fool them. Since, </a:t>
                </a:r>
                <a:r>
                  <a:rPr lang="en-US" altLang="en-US" sz="1800" dirty="0">
                    <a:solidFill>
                      <a:srgbClr val="000000"/>
                    </a:solidFill>
                    <a:latin typeface="+mn-lt"/>
                    <a:cs typeface="Arial" panose="020B0604020202020204" pitchFamily="34" charset="0"/>
                  </a:rPr>
                  <a:t>discriminator </a:t>
                </a:r>
                <a:r>
                  <a:rPr lang="en-US" altLang="en-US" sz="1800" dirty="0">
                    <a:solidFill>
                      <a:srgbClr val="000000"/>
                    </a:solidFill>
                    <a:latin typeface="+mn-lt"/>
                    <a:cs typeface="Arial" panose="020B0604020202020204" pitchFamily="34" charset="0"/>
                  </a:rPr>
                  <a:t>should be able to distinguish between generated and original images, it should also be predicting 0 for images produced by the </a:t>
                </a:r>
                <a:r>
                  <a:rPr lang="en-US" altLang="en-US" sz="1800" dirty="0">
                    <a:solidFill>
                      <a:srgbClr val="000000"/>
                    </a:solidFill>
                    <a:latin typeface="+mn-lt"/>
                    <a:cs typeface="Arial" panose="020B0604020202020204" pitchFamily="34" charset="0"/>
                  </a:rPr>
                  <a:t>generator.</a:t>
                </a:r>
              </a:p>
              <a:p>
                <a:pPr marL="0" lvl="0" indent="0" algn="ctr">
                  <a:lnSpc>
                    <a:spcPct val="100000"/>
                  </a:lnSpc>
                  <a:buNone/>
                </a:pPr>
                <a14:m>
                  <m:oMathPara xmlns:m="http://schemas.openxmlformats.org/officeDocument/2006/math">
                    <m:oMathParaPr>
                      <m:jc m:val="centerGroup"/>
                    </m:oMathParaPr>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A</m:t>
                              </m:r>
                            </m:sub>
                          </m:sSub>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Generator</m:t>
                              </m:r>
                            </m:e>
                            <m:sub>
                              <m:r>
                                <m:rPr>
                                  <m:nor/>
                                </m:rPr>
                                <a:rPr lang="en-US" altLang="en-US" sz="1800" dirty="0">
                                  <a:solidFill>
                                    <a:srgbClr val="000000"/>
                                  </a:solidFill>
                                  <a:latin typeface="+mn-lt"/>
                                  <a:cs typeface="Arial" panose="020B0604020202020204" pitchFamily="34" charset="0"/>
                                </a:rPr>
                                <m:t>B</m:t>
                              </m:r>
                              <m:r>
                                <m:rPr>
                                  <m:nor/>
                                </m:rPr>
                                <a:rPr lang="en-US" altLang="en-US" sz="1800" dirty="0">
                                  <a:solidFill>
                                    <a:srgbClr val="000000"/>
                                  </a:solidFill>
                                  <a:latin typeface="+mn-lt"/>
                                  <a:cs typeface="Arial" panose="020B0604020202020204" pitchFamily="34" charset="0"/>
                                </a:rPr>
                                <m:t>→</m:t>
                              </m:r>
                              <m:r>
                                <m:rPr>
                                  <m:nor/>
                                </m:rPr>
                                <a:rPr lang="en-US" altLang="en-US" sz="1800" dirty="0">
                                  <a:solidFill>
                                    <a:srgbClr val="000000"/>
                                  </a:solidFill>
                                  <a:latin typeface="+mn-lt"/>
                                  <a:cs typeface="Arial" panose="020B0604020202020204" pitchFamily="34" charset="0"/>
                                </a:rPr>
                                <m:t>A</m:t>
                              </m:r>
                            </m:sub>
                          </m:sSub>
                          <m:r>
                            <a:rPr lang="en-US" altLang="en-US" sz="1800" b="0" i="1" dirty="0" smtClean="0">
                              <a:solidFill>
                                <a:srgbClr val="000000"/>
                              </a:solidFill>
                              <a:latin typeface="Cambria Math" panose="02040503050406030204" pitchFamily="18" charset="0"/>
                              <a:cs typeface="Arial" panose="020B0604020202020204" pitchFamily="34" charset="0"/>
                            </a:rPr>
                            <m:t>(</m:t>
                          </m:r>
                          <m:r>
                            <a:rPr lang="en-US" altLang="en-US" sz="1800" b="0" i="1" dirty="0" smtClean="0">
                              <a:solidFill>
                                <a:srgbClr val="000000"/>
                              </a:solidFill>
                              <a:latin typeface="Cambria Math" panose="02040503050406030204" pitchFamily="18" charset="0"/>
                              <a:cs typeface="Arial" panose="020B0604020202020204" pitchFamily="34" charset="0"/>
                            </a:rPr>
                            <m:t>𝑏</m:t>
                          </m:r>
                          <m:r>
                            <a:rPr lang="en-US" altLang="en-US" sz="1800" b="0" i="1" dirty="0" smtClean="0">
                              <a:solidFill>
                                <a:srgbClr val="000000"/>
                              </a:solidFill>
                              <a:latin typeface="Cambria Math" panose="02040503050406030204" pitchFamily="18" charset="0"/>
                              <a:cs typeface="Arial" panose="020B0604020202020204" pitchFamily="34" charset="0"/>
                            </a:rPr>
                            <m:t>)</m:t>
                          </m:r>
                          <m:r>
                            <m:rPr>
                              <m:nor/>
                            </m:rPr>
                            <a:rPr lang="en-US" altLang="en-US" sz="1800" dirty="0">
                              <a:solidFill>
                                <a:srgbClr val="000000"/>
                              </a:solidFill>
                              <a:latin typeface="+mn-lt"/>
                              <a:cs typeface="Arial" panose="020B0604020202020204" pitchFamily="34" charset="0"/>
                            </a:rPr>
                            <m:t>))</m:t>
                          </m:r>
                        </m:e>
                        <m:sup>
                          <m:r>
                            <m:rPr>
                              <m:nor/>
                            </m:rPr>
                            <a:rPr lang="en-US" altLang="en-US" sz="1800" dirty="0">
                              <a:solidFill>
                                <a:srgbClr val="000000"/>
                              </a:solidFill>
                              <a:latin typeface="+mn-lt"/>
                              <a:cs typeface="Arial" panose="020B0604020202020204" pitchFamily="34" charset="0"/>
                            </a:rPr>
                            <m:t>2</m:t>
                          </m:r>
                        </m:sup>
                      </m:sSup>
                    </m:oMath>
                  </m:oMathPara>
                </a14:m>
                <a:endParaRPr lang="en-US" altLang="en-US" sz="1800" dirty="0">
                  <a:solidFill>
                    <a:srgbClr val="000000"/>
                  </a:solidFill>
                  <a:latin typeface="+mn-lt"/>
                  <a:cs typeface="Arial" panose="020B0604020202020204" pitchFamily="34" charset="0"/>
                </a:endParaRPr>
              </a:p>
              <a:p>
                <a:pPr marL="0" lvl="0" indent="0" algn="ctr">
                  <a:lnSpc>
                    <a:spcPct val="100000"/>
                  </a:lnSpc>
                  <a:buNone/>
                </a:pPr>
                <a14:m>
                  <m:oMathPara xmlns:m="http://schemas.openxmlformats.org/officeDocument/2006/math">
                    <m:oMathParaPr>
                      <m:jc m:val="centerGroup"/>
                    </m:oMathParaPr>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B</m:t>
                              </m:r>
                            </m:sub>
                          </m:sSub>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Generator</m:t>
                              </m:r>
                            </m:e>
                            <m:sub>
                              <m:r>
                                <m:rPr>
                                  <m:nor/>
                                </m:rPr>
                                <a:rPr lang="en-US" altLang="en-US" sz="1800" dirty="0">
                                  <a:solidFill>
                                    <a:srgbClr val="000000"/>
                                  </a:solidFill>
                                  <a:latin typeface="+mn-lt"/>
                                  <a:cs typeface="Arial" panose="020B0604020202020204" pitchFamily="34" charset="0"/>
                                </a:rPr>
                                <m:t>A</m:t>
                              </m:r>
                              <m:r>
                                <m:rPr>
                                  <m:nor/>
                                </m:rPr>
                                <a:rPr lang="en-US" altLang="en-US" sz="1800" dirty="0">
                                  <a:solidFill>
                                    <a:srgbClr val="000000"/>
                                  </a:solidFill>
                                  <a:latin typeface="+mn-lt"/>
                                  <a:cs typeface="Arial" panose="020B0604020202020204" pitchFamily="34" charset="0"/>
                                </a:rPr>
                                <m:t>→</m:t>
                              </m:r>
                              <m:r>
                                <a:rPr lang="en-US" altLang="en-US" sz="1800" i="1" dirty="0">
                                  <a:solidFill>
                                    <a:srgbClr val="000000"/>
                                  </a:solidFill>
                                  <a:latin typeface="+mn-lt"/>
                                  <a:cs typeface="Arial" panose="020B0604020202020204" pitchFamily="34" charset="0"/>
                                </a:rPr>
                                <m:t>𝐵</m:t>
                              </m:r>
                            </m:sub>
                          </m:sSub>
                          <m:r>
                            <m:rPr>
                              <m:nor/>
                            </m:rPr>
                            <a:rPr lang="en-US" altLang="en-US" sz="1800" b="0" i="0" dirty="0" smtClean="0">
                              <a:solidFill>
                                <a:srgbClr val="000000"/>
                              </a:solidFill>
                              <a:latin typeface="+mn-lt"/>
                              <a:cs typeface="Arial" panose="020B0604020202020204" pitchFamily="34" charset="0"/>
                            </a:rPr>
                            <m:t>(</m:t>
                          </m:r>
                          <m:r>
                            <m:rPr>
                              <m:nor/>
                            </m:rPr>
                            <a:rPr lang="en-US" altLang="en-US" sz="1800" b="0" i="0" dirty="0" smtClean="0">
                              <a:solidFill>
                                <a:srgbClr val="000000"/>
                              </a:solidFill>
                              <a:latin typeface="+mn-lt"/>
                              <a:cs typeface="Arial" panose="020B0604020202020204" pitchFamily="34" charset="0"/>
                            </a:rPr>
                            <m:t>a</m:t>
                          </m:r>
                          <m:r>
                            <m:rPr>
                              <m:nor/>
                            </m:rPr>
                            <a:rPr lang="en-US" altLang="en-US" sz="1800" b="0" i="0" dirty="0" smtClean="0">
                              <a:solidFill>
                                <a:srgbClr val="000000"/>
                              </a:solidFill>
                              <a:latin typeface="+mn-lt"/>
                              <a:cs typeface="Arial" panose="020B0604020202020204" pitchFamily="34" charset="0"/>
                            </a:rPr>
                            <m:t>)))</m:t>
                          </m:r>
                        </m:e>
                        <m:sup>
                          <m:r>
                            <m:rPr>
                              <m:nor/>
                            </m:rPr>
                            <a:rPr lang="en-US" altLang="en-US" sz="1800" dirty="0">
                              <a:solidFill>
                                <a:srgbClr val="000000"/>
                              </a:solidFill>
                              <a:latin typeface="+mn-lt"/>
                              <a:cs typeface="Arial" panose="020B0604020202020204" pitchFamily="34" charset="0"/>
                            </a:rPr>
                            <m:t>2</m:t>
                          </m:r>
                        </m:sup>
                      </m:sSup>
                    </m:oMath>
                  </m:oMathPara>
                </a14:m>
                <a:endParaRPr lang="en-US" altLang="en-US" sz="1800" dirty="0">
                  <a:solidFill>
                    <a:srgbClr val="000000"/>
                  </a:solidFill>
                  <a:latin typeface="+mn-lt"/>
                  <a:cs typeface="Arial" panose="020B0604020202020204" pitchFamily="34" charset="0"/>
                </a:endParaRPr>
              </a:p>
              <a:p>
                <a:pPr marL="0" lvl="0" indent="0">
                  <a:buNone/>
                </a:pPr>
                <a:endParaRPr lang="en-US" altLang="en-US" sz="1800" dirty="0">
                  <a:solidFill>
                    <a:srgbClr val="000000"/>
                  </a:solidFill>
                  <a:latin typeface="+mn-lt"/>
                  <a:cs typeface="Arial" panose="020B0604020202020204" pitchFamily="34" charset="0"/>
                </a:endParaRPr>
              </a:p>
              <a:p>
                <a:pPr marL="0" lvl="0" indent="0">
                  <a:buNone/>
                </a:pPr>
                <a:r>
                  <a:rPr lang="en-US" altLang="en-US" sz="1800" b="1" dirty="0">
                    <a:solidFill>
                      <a:srgbClr val="000000"/>
                    </a:solidFill>
                    <a:latin typeface="+mn-lt"/>
                    <a:cs typeface="Arial" panose="020B0604020202020204" pitchFamily="34" charset="0"/>
                  </a:rPr>
                  <a:t>Generator </a:t>
                </a:r>
                <a:r>
                  <a:rPr lang="en-US" altLang="en-US" sz="1800" b="1" dirty="0">
                    <a:solidFill>
                      <a:srgbClr val="000000"/>
                    </a:solidFill>
                    <a:latin typeface="+mn-lt"/>
                    <a:cs typeface="Arial" panose="020B0604020202020204" pitchFamily="34" charset="0"/>
                  </a:rPr>
                  <a:t>Loss Function</a:t>
                </a:r>
              </a:p>
              <a:p>
                <a:pPr marL="0" lvl="0" indent="0">
                  <a:buNone/>
                </a:pPr>
                <a:r>
                  <a:rPr lang="en-US" altLang="en-US" sz="1800" dirty="0">
                    <a:solidFill>
                      <a:srgbClr val="000000"/>
                    </a:solidFill>
                    <a:latin typeface="+mn-lt"/>
                    <a:cs typeface="Arial" panose="020B0604020202020204" pitchFamily="34" charset="0"/>
                  </a:rPr>
                  <a:t>Generators must make the discriminators approve all the generated images.</a:t>
                </a:r>
                <a:r>
                  <a:rPr lang="en-US" sz="1800" dirty="0">
                    <a:latin typeface="+mn-lt"/>
                    <a:cs typeface="Arial" panose="020B0604020202020204" pitchFamily="34" charset="0"/>
                  </a:rPr>
                  <a:t> Generator should eventually be able to fool the discriminator about the </a:t>
                </a:r>
                <a:r>
                  <a:rPr lang="en-US" sz="1800" dirty="0" err="1">
                    <a:latin typeface="+mn-lt"/>
                    <a:cs typeface="Arial" panose="020B0604020202020204" pitchFamily="34" charset="0"/>
                  </a:rPr>
                  <a:t>authencity</a:t>
                </a:r>
                <a:r>
                  <a:rPr lang="en-US" sz="1800" dirty="0">
                    <a:latin typeface="+mn-lt"/>
                    <a:cs typeface="Arial" panose="020B0604020202020204" pitchFamily="34" charset="0"/>
                  </a:rPr>
                  <a:t> of it's generated images. This can done if the recommendation by discriminator for the generated images is as close to 1 as possible. </a:t>
                </a:r>
              </a:p>
              <a:p>
                <a:pPr marL="0" lvl="0" indent="0" algn="ctr">
                  <a:buNone/>
                </a:pPr>
                <a:r>
                  <a:rPr lang="en-US" altLang="en-US" sz="1800" dirty="0" smtClean="0">
                    <a:solidFill>
                      <a:srgbClr val="000000"/>
                    </a:solidFill>
                    <a:latin typeface="+mn-lt"/>
                    <a:cs typeface="Arial" panose="020B0604020202020204" pitchFamily="34" charset="0"/>
                  </a:rPr>
                  <a:t>  </a:t>
                </a:r>
                <a14:m>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A</m:t>
                            </m:r>
                          </m:sub>
                        </m:sSub>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Generator</m:t>
                            </m:r>
                          </m:e>
                          <m:sub>
                            <m:r>
                              <m:rPr>
                                <m:nor/>
                              </m:rPr>
                              <a:rPr lang="en-US" altLang="en-US" sz="1800" dirty="0">
                                <a:solidFill>
                                  <a:srgbClr val="000000"/>
                                </a:solidFill>
                                <a:latin typeface="+mn-lt"/>
                                <a:cs typeface="Arial" panose="020B0604020202020204" pitchFamily="34" charset="0"/>
                              </a:rPr>
                              <m:t>B</m:t>
                            </m:r>
                            <m:r>
                              <m:rPr>
                                <m:nor/>
                              </m:rPr>
                              <a:rPr lang="en-US" altLang="en-US" sz="1800" dirty="0">
                                <a:solidFill>
                                  <a:srgbClr val="000000"/>
                                </a:solidFill>
                                <a:latin typeface="+mn-lt"/>
                                <a:cs typeface="Arial" panose="020B0604020202020204" pitchFamily="34" charset="0"/>
                              </a:rPr>
                              <m:t>→</m:t>
                            </m:r>
                            <m:r>
                              <a:rPr lang="en-US" altLang="en-US" sz="1800" i="1" dirty="0">
                                <a:solidFill>
                                  <a:srgbClr val="000000"/>
                                </a:solidFill>
                                <a:latin typeface="+mn-lt"/>
                                <a:cs typeface="Arial" panose="020B0604020202020204" pitchFamily="34" charset="0"/>
                              </a:rPr>
                              <m:t>𝐴</m:t>
                            </m:r>
                          </m:sub>
                        </m:sSub>
                        <m:r>
                          <m:rPr>
                            <m:nor/>
                          </m:rPr>
                          <a:rPr lang="en-US" altLang="en-US" sz="1800" b="0" i="0" dirty="0" smtClean="0">
                            <a:solidFill>
                              <a:srgbClr val="000000"/>
                            </a:solidFill>
                            <a:latin typeface="+mn-lt"/>
                            <a:cs typeface="Arial" panose="020B0604020202020204" pitchFamily="34" charset="0"/>
                          </a:rPr>
                          <m:t>(</m:t>
                        </m:r>
                        <m:r>
                          <m:rPr>
                            <m:nor/>
                          </m:rPr>
                          <a:rPr lang="en-US" altLang="en-US" sz="1800" b="0" i="0" dirty="0" smtClean="0">
                            <a:solidFill>
                              <a:srgbClr val="000000"/>
                            </a:solidFill>
                            <a:latin typeface="+mn-lt"/>
                            <a:cs typeface="Arial" panose="020B0604020202020204" pitchFamily="34" charset="0"/>
                          </a:rPr>
                          <m:t>b</m:t>
                        </m:r>
                        <m:r>
                          <m:rPr>
                            <m:nor/>
                          </m:rPr>
                          <a:rPr lang="en-US" altLang="en-US" sz="1800" b="0" i="0" dirty="0" smtClean="0">
                            <a:solidFill>
                              <a:srgbClr val="000000"/>
                            </a:solidFill>
                            <a:latin typeface="+mn-lt"/>
                            <a:cs typeface="Arial" panose="020B0604020202020204" pitchFamily="34" charset="0"/>
                          </a:rPr>
                          <m:t>)))−1</m:t>
                        </m:r>
                        <m:r>
                          <m:rPr>
                            <m:nor/>
                          </m:rPr>
                          <a:rPr lang="en-US" altLang="en-US" sz="1800" dirty="0">
                            <a:solidFill>
                              <a:srgbClr val="000000"/>
                            </a:solidFill>
                            <a:latin typeface="+mn-lt"/>
                            <a:cs typeface="Arial" panose="020B0604020202020204" pitchFamily="34" charset="0"/>
                          </a:rPr>
                          <m:t>)</m:t>
                        </m:r>
                      </m:e>
                      <m:sup>
                        <m:r>
                          <m:rPr>
                            <m:nor/>
                          </m:rPr>
                          <a:rPr lang="en-US" altLang="en-US" sz="1800" dirty="0">
                            <a:solidFill>
                              <a:srgbClr val="000000"/>
                            </a:solidFill>
                            <a:latin typeface="+mn-lt"/>
                            <a:cs typeface="Arial" panose="020B0604020202020204" pitchFamily="34" charset="0"/>
                          </a:rPr>
                          <m:t>2</m:t>
                        </m:r>
                      </m:sup>
                    </m:sSup>
                  </m:oMath>
                </a14:m>
                <a:endParaRPr lang="en-US" sz="1800" dirty="0">
                  <a:latin typeface="+mn-lt"/>
                  <a:cs typeface="Arial" panose="020B0604020202020204" pitchFamily="34" charset="0"/>
                </a:endParaRPr>
              </a:p>
              <a:p>
                <a:pPr marL="0" lvl="0" indent="0" algn="ctr">
                  <a:buNone/>
                </a:pPr>
                <a:r>
                  <a:rPr lang="en-US" altLang="en-US" sz="1800" dirty="0" smtClean="0">
                    <a:solidFill>
                      <a:srgbClr val="000000"/>
                    </a:solidFill>
                    <a:latin typeface="+mn-lt"/>
                    <a:cs typeface="Arial" panose="020B0604020202020204" pitchFamily="34" charset="0"/>
                  </a:rPr>
                  <a:t>  </a:t>
                </a:r>
                <a14:m>
                  <m:oMath xmlns:m="http://schemas.openxmlformats.org/officeDocument/2006/math">
                    <m:sSup>
                      <m:sSupPr>
                        <m:ctrlPr>
                          <a:rPr lang="en-US" altLang="en-US" sz="1800" i="1">
                            <a:solidFill>
                              <a:srgbClr val="000000"/>
                            </a:solidFill>
                            <a:latin typeface="+mn-lt"/>
                            <a:cs typeface="Arial" panose="020B0604020202020204" pitchFamily="34" charset="0"/>
                          </a:rPr>
                        </m:ctrlPr>
                      </m:sSupPr>
                      <m:e>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Discriminator</m:t>
                            </m:r>
                          </m:e>
                          <m:sub>
                            <m:r>
                              <m:rPr>
                                <m:nor/>
                              </m:rPr>
                              <a:rPr lang="en-US" altLang="en-US" sz="1800" dirty="0">
                                <a:solidFill>
                                  <a:srgbClr val="000000"/>
                                </a:solidFill>
                                <a:latin typeface="+mn-lt"/>
                                <a:cs typeface="Arial" panose="020B0604020202020204" pitchFamily="34" charset="0"/>
                              </a:rPr>
                              <m:t>B</m:t>
                            </m:r>
                          </m:sub>
                        </m:sSub>
                        <m:r>
                          <m:rPr>
                            <m:nor/>
                          </m:rPr>
                          <a:rPr lang="en-US" altLang="en-US" sz="1800" dirty="0">
                            <a:solidFill>
                              <a:srgbClr val="000000"/>
                            </a:solidFill>
                            <a:latin typeface="+mn-lt"/>
                            <a:cs typeface="Arial" panose="020B0604020202020204" pitchFamily="34" charset="0"/>
                          </a:rPr>
                          <m:t>(</m:t>
                        </m:r>
                        <m:sSub>
                          <m:sSubPr>
                            <m:ctrlPr>
                              <a:rPr lang="en-US" altLang="en-US" sz="1800" i="1">
                                <a:solidFill>
                                  <a:srgbClr val="000000"/>
                                </a:solidFill>
                                <a:latin typeface="+mn-lt"/>
                                <a:cs typeface="Arial" panose="020B0604020202020204" pitchFamily="34" charset="0"/>
                              </a:rPr>
                            </m:ctrlPr>
                          </m:sSubPr>
                          <m:e>
                            <m:r>
                              <m:rPr>
                                <m:nor/>
                              </m:rPr>
                              <a:rPr lang="en-US" altLang="en-US" sz="1800" dirty="0">
                                <a:solidFill>
                                  <a:srgbClr val="000000"/>
                                </a:solidFill>
                                <a:latin typeface="+mn-lt"/>
                                <a:cs typeface="Arial" panose="020B0604020202020204" pitchFamily="34" charset="0"/>
                              </a:rPr>
                              <m:t>Generator</m:t>
                            </m:r>
                          </m:e>
                          <m:sub>
                            <m:r>
                              <m:rPr>
                                <m:nor/>
                              </m:rPr>
                              <a:rPr lang="en-US" altLang="en-US" sz="1800" dirty="0">
                                <a:solidFill>
                                  <a:srgbClr val="000000"/>
                                </a:solidFill>
                                <a:latin typeface="+mn-lt"/>
                                <a:cs typeface="Arial" panose="020B0604020202020204" pitchFamily="34" charset="0"/>
                              </a:rPr>
                              <m:t>A</m:t>
                            </m:r>
                            <m:r>
                              <m:rPr>
                                <m:nor/>
                              </m:rPr>
                              <a:rPr lang="en-US" altLang="en-US" sz="1800" dirty="0">
                                <a:solidFill>
                                  <a:srgbClr val="000000"/>
                                </a:solidFill>
                                <a:latin typeface="+mn-lt"/>
                                <a:cs typeface="Arial" panose="020B0604020202020204" pitchFamily="34" charset="0"/>
                              </a:rPr>
                              <m:t>→</m:t>
                            </m:r>
                            <m:r>
                              <a:rPr lang="en-US" altLang="en-US" sz="1800" i="1" dirty="0">
                                <a:solidFill>
                                  <a:srgbClr val="000000"/>
                                </a:solidFill>
                                <a:latin typeface="+mn-lt"/>
                                <a:cs typeface="Arial" panose="020B0604020202020204" pitchFamily="34" charset="0"/>
                              </a:rPr>
                              <m:t>𝐵</m:t>
                            </m:r>
                          </m:sub>
                        </m:sSub>
                        <m:r>
                          <a:rPr lang="en-US" altLang="en-US" sz="1800" b="0" i="1" dirty="0" smtClean="0">
                            <a:solidFill>
                              <a:srgbClr val="000000"/>
                            </a:solidFill>
                            <a:latin typeface="Cambria Math" panose="02040503050406030204" pitchFamily="18" charset="0"/>
                            <a:cs typeface="Arial" panose="020B0604020202020204" pitchFamily="34" charset="0"/>
                          </a:rPr>
                          <m:t>(</m:t>
                        </m:r>
                        <m:r>
                          <a:rPr lang="en-US" altLang="en-US" sz="1800" b="0" i="1" dirty="0" smtClean="0">
                            <a:solidFill>
                              <a:srgbClr val="000000"/>
                            </a:solidFill>
                            <a:latin typeface="Cambria Math" panose="02040503050406030204" pitchFamily="18" charset="0"/>
                            <a:cs typeface="Arial" panose="020B0604020202020204" pitchFamily="34" charset="0"/>
                          </a:rPr>
                          <m:t>𝑎</m:t>
                        </m:r>
                        <m:r>
                          <a:rPr lang="en-US" altLang="en-US" sz="1800" b="0" i="1" dirty="0" smtClean="0">
                            <a:solidFill>
                              <a:srgbClr val="000000"/>
                            </a:solidFill>
                            <a:latin typeface="Cambria Math" panose="02040503050406030204" pitchFamily="18" charset="0"/>
                            <a:cs typeface="Arial" panose="020B0604020202020204" pitchFamily="34" charset="0"/>
                          </a:rPr>
                          <m:t>)</m:t>
                        </m:r>
                        <m:r>
                          <m:rPr>
                            <m:nor/>
                          </m:rPr>
                          <a:rPr lang="en-US" altLang="en-US" sz="1800" dirty="0">
                            <a:solidFill>
                              <a:srgbClr val="000000"/>
                            </a:solidFill>
                            <a:latin typeface="+mn-lt"/>
                            <a:cs typeface="Arial" panose="020B0604020202020204" pitchFamily="34" charset="0"/>
                          </a:rPr>
                          <m:t>))−1)</m:t>
                        </m:r>
                      </m:e>
                      <m:sup>
                        <m:r>
                          <m:rPr>
                            <m:nor/>
                          </m:rPr>
                          <a:rPr lang="en-US" altLang="en-US" sz="1800" dirty="0">
                            <a:solidFill>
                              <a:srgbClr val="000000"/>
                            </a:solidFill>
                            <a:latin typeface="+mn-lt"/>
                            <a:cs typeface="Arial" panose="020B0604020202020204" pitchFamily="34" charset="0"/>
                          </a:rPr>
                          <m:t>2</m:t>
                        </m:r>
                      </m:sup>
                    </m:sSup>
                  </m:oMath>
                </a14:m>
                <a:endParaRPr kumimoji="0" lang="en-US" altLang="en-US" sz="1800" b="0" i="0" u="none" strike="noStrike" cap="none" normalizeH="0" baseline="0" dirty="0" smtClean="0">
                  <a:ln>
                    <a:noFill/>
                  </a:ln>
                  <a:solidFill>
                    <a:schemeClr val="tx1"/>
                  </a:solidFill>
                  <a:effectLst/>
                  <a:latin typeface="+mn-lt"/>
                </a:endParaRPr>
              </a:p>
            </p:txBody>
          </p:sp>
        </mc:Choice>
        <mc:Fallback>
          <p:sp>
            <p:nvSpPr>
              <p:cNvPr id="4" name="Rectangle 1"/>
              <p:cNvSpPr>
                <a:spLocks noGrp="1" noRot="1" noChangeAspect="1" noMove="1" noResize="1" noEditPoints="1" noAdjustHandles="1" noChangeArrowheads="1" noChangeShapeType="1" noTextEdit="1"/>
              </p:cNvSpPr>
              <p:nvPr>
                <p:ph idx="1"/>
              </p:nvPr>
            </p:nvSpPr>
            <p:spPr bwMode="auto">
              <a:xfrm>
                <a:off x="314325" y="809805"/>
                <a:ext cx="11753849" cy="5862260"/>
              </a:xfrm>
              <a:prstGeom prst="rect">
                <a:avLst/>
              </a:prstGeom>
              <a:blipFill>
                <a:blip r:embed="rId2"/>
                <a:stretch>
                  <a:fillRect b="-1145"/>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 name="Rectangle 2"/>
          <p:cNvSpPr>
            <a:spLocks noChangeArrowheads="1"/>
          </p:cNvSpPr>
          <p:nvPr/>
        </p:nvSpPr>
        <p:spPr bwMode="auto">
          <a:xfrm>
            <a:off x="0" y="-2462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5408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599" y="635726"/>
                <a:ext cx="11146971" cy="4648452"/>
              </a:xfrm>
              <a:prstGeom prst="rect">
                <a:avLst/>
              </a:prstGeom>
            </p:spPr>
            <p:txBody>
              <a:bodyPr wrap="square">
                <a:spAutoFit/>
              </a:bodyPr>
              <a:lstStyle/>
              <a:p>
                <a:r>
                  <a:rPr lang="en-US" b="1" dirty="0" smtClean="0">
                    <a:cs typeface="Arial" panose="020B0604020202020204" pitchFamily="34" charset="0"/>
                  </a:rPr>
                  <a:t>Cyclic </a:t>
                </a:r>
                <a:r>
                  <a:rPr lang="en-US" b="1" dirty="0" smtClean="0">
                    <a:cs typeface="Arial" panose="020B0604020202020204" pitchFamily="34" charset="0"/>
                  </a:rPr>
                  <a:t>loss</a:t>
                </a:r>
              </a:p>
              <a:p>
                <a:pPr lvl="0"/>
                <a:r>
                  <a:rPr lang="en-US" altLang="en-US" dirty="0">
                    <a:solidFill>
                      <a:srgbClr val="000000"/>
                    </a:solidFill>
                    <a:cs typeface="Arial" panose="020B0604020202020204" pitchFamily="34" charset="0"/>
                  </a:rPr>
                  <a:t>The generated image must retain the property of original image, so if we generate a fake image using a generator say </a:t>
                </a:r>
                <a:r>
                  <a:rPr lang="en-US" altLang="en-US" i="1" dirty="0">
                    <a:solidFill>
                      <a:srgbClr val="000000"/>
                    </a:solidFill>
                    <a:cs typeface="Arial" panose="020B0604020202020204" pitchFamily="34" charset="0"/>
                  </a:rPr>
                  <a:t>Generator A→B</a:t>
                </a:r>
                <a:r>
                  <a:rPr lang="en-US" altLang="en-US" dirty="0">
                    <a:solidFill>
                      <a:srgbClr val="000000"/>
                    </a:solidFill>
                    <a:cs typeface="Arial" panose="020B0604020202020204" pitchFamily="34" charset="0"/>
                  </a:rPr>
                  <a:t> then we must be able to get back to original image using the another generator </a:t>
                </a:r>
                <a:r>
                  <a:rPr lang="en-US" altLang="en-US" i="1" dirty="0" err="1">
                    <a:solidFill>
                      <a:srgbClr val="000000"/>
                    </a:solidFill>
                    <a:cs typeface="Arial" panose="020B0604020202020204" pitchFamily="34" charset="0"/>
                  </a:rPr>
                  <a:t>GeneratorB→A</a:t>
                </a:r>
                <a:r>
                  <a:rPr lang="en-US" altLang="en-US" dirty="0">
                    <a:solidFill>
                      <a:srgbClr val="000000"/>
                    </a:solidFill>
                    <a:cs typeface="Arial" panose="020B0604020202020204" pitchFamily="34" charset="0"/>
                  </a:rPr>
                  <a:t> - it must satisfy cyclic-consistency</a:t>
                </a:r>
                <a:r>
                  <a:rPr lang="en-US" altLang="en-US" dirty="0" smtClean="0">
                    <a:solidFill>
                      <a:srgbClr val="000000"/>
                    </a:solidFill>
                    <a:cs typeface="Arial" panose="020B0604020202020204" pitchFamily="34" charset="0"/>
                  </a:rPr>
                  <a:t>.</a:t>
                </a:r>
              </a:p>
              <a:p>
                <a:pPr lvl="0"/>
                <a:endParaRPr lang="en-US" altLang="en-US" i="1" dirty="0" smtClean="0">
                  <a:solidFill>
                    <a:srgbClr val="000000"/>
                  </a:solidFill>
                  <a:cs typeface="Arial" panose="020B0604020202020204" pitchFamily="34" charset="0"/>
                </a:endParaRPr>
              </a:p>
              <a:p>
                <a:pPr lvl="0"/>
                <a:r>
                  <a:rPr lang="en-US" altLang="en-US" dirty="0" smtClean="0">
                    <a:solidFill>
                      <a:srgbClr val="000000"/>
                    </a:solidFill>
                    <a:cs typeface="Arial" panose="020B0604020202020204" pitchFamily="34" charset="0"/>
                  </a:rPr>
                  <a:t>			       </a:t>
                </a:r>
                <a14:m>
                  <m:oMath xmlns:m="http://schemas.openxmlformats.org/officeDocument/2006/math">
                    <m:sSub>
                      <m:sSubPr>
                        <m:ctrlPr>
                          <a:rPr lang="en-US" altLang="en-US" i="1" smtClean="0">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Cyc</m:t>
                        </m:r>
                        <m:r>
                          <m:rPr>
                            <m:nor/>
                          </m:rPr>
                          <a:rPr lang="en-US" altLang="en-US" dirty="0">
                            <a:solidFill>
                              <a:srgbClr val="000000"/>
                            </a:solidFill>
                            <a:cs typeface="Arial" panose="020B0604020202020204" pitchFamily="34" charset="0"/>
                          </a:rPr>
                          <m:t>_</m:t>
                        </m:r>
                        <m:r>
                          <m:rPr>
                            <m:nor/>
                          </m:rPr>
                          <a:rPr lang="en-US" altLang="en-US" dirty="0">
                            <a:solidFill>
                              <a:srgbClr val="000000"/>
                            </a:solidFill>
                            <a:cs typeface="Arial" panose="020B0604020202020204" pitchFamily="34" charset="0"/>
                          </a:rPr>
                          <m:t>loss</m:t>
                        </m:r>
                      </m:e>
                      <m:sub>
                        <m:r>
                          <a:rPr lang="en-US" altLang="en-US" b="0" i="1" smtClean="0">
                            <a:solidFill>
                              <a:srgbClr val="000000"/>
                            </a:solidFill>
                            <a:cs typeface="Arial" panose="020B0604020202020204" pitchFamily="34" charset="0"/>
                          </a:rPr>
                          <m:t>𝐵𝐴𝐵</m:t>
                        </m:r>
                      </m:sub>
                    </m:sSub>
                    <m:sSub>
                      <m:sSubPr>
                        <m:ctrlPr>
                          <a:rPr lang="en-US" altLang="en-US" i="1" smtClean="0">
                            <a:solidFill>
                              <a:srgbClr val="000000"/>
                            </a:solidFill>
                            <a:cs typeface="Arial" panose="020B0604020202020204" pitchFamily="34" charset="0"/>
                          </a:rPr>
                        </m:ctrlPr>
                      </m:sSubPr>
                      <m:e>
                        <m:r>
                          <a:rPr lang="en-US" altLang="en-US" b="0" i="1" smtClean="0">
                            <a:solidFill>
                              <a:srgbClr val="000000"/>
                            </a:solidFill>
                            <a:cs typeface="Arial" panose="020B0604020202020204" pitchFamily="34" charset="0"/>
                          </a:rPr>
                          <m:t>=</m:t>
                        </m:r>
                        <m:r>
                          <a:rPr lang="en-US" altLang="en-US" b="0" i="1" smtClean="0">
                            <a:solidFill>
                              <a:srgbClr val="000000"/>
                            </a:solidFill>
                            <a:cs typeface="Arial" panose="020B0604020202020204" pitchFamily="34" charset="0"/>
                          </a:rPr>
                          <m:t>𝐸</m:t>
                        </m:r>
                      </m:e>
                      <m:sub>
                        <m:r>
                          <a:rPr lang="en-US" altLang="en-US" b="0" i="1" smtClean="0">
                            <a:solidFill>
                              <a:srgbClr val="000000"/>
                            </a:solidFill>
                            <a:cs typeface="Arial" panose="020B0604020202020204" pitchFamily="34" charset="0"/>
                          </a:rPr>
                          <m:t>𝑏</m:t>
                        </m:r>
                        <m:r>
                          <a:rPr lang="en-US" altLang="en-US" b="0" i="1" smtClean="0">
                            <a:solidFill>
                              <a:srgbClr val="000000"/>
                            </a:solidFill>
                            <a:cs typeface="Arial" panose="020B0604020202020204" pitchFamily="34" charset="0"/>
                          </a:rPr>
                          <m:t>~</m:t>
                        </m:r>
                        <m:r>
                          <a:rPr lang="en-US" altLang="en-US" b="0" i="1" smtClean="0">
                            <a:solidFill>
                              <a:srgbClr val="000000"/>
                            </a:solidFill>
                            <a:cs typeface="Arial" panose="020B0604020202020204" pitchFamily="34" charset="0"/>
                          </a:rPr>
                          <m:t>𝑝𝑑𝑎𝑡𝑎</m:t>
                        </m:r>
                        <m:r>
                          <a:rPr lang="en-US" altLang="en-US" b="0" i="1" smtClean="0">
                            <a:solidFill>
                              <a:srgbClr val="000000"/>
                            </a:solidFill>
                            <a:cs typeface="Arial" panose="020B0604020202020204" pitchFamily="34" charset="0"/>
                          </a:rPr>
                          <m:t>(</m:t>
                        </m:r>
                        <m:r>
                          <a:rPr lang="en-US" altLang="en-US" b="0" i="1" smtClean="0">
                            <a:solidFill>
                              <a:srgbClr val="000000"/>
                            </a:solidFill>
                            <a:cs typeface="Arial" panose="020B0604020202020204" pitchFamily="34" charset="0"/>
                          </a:rPr>
                          <m:t>𝑏</m:t>
                        </m:r>
                        <m:r>
                          <a:rPr lang="en-US" altLang="en-US" b="0" i="1" smtClean="0">
                            <a:solidFill>
                              <a:srgbClr val="000000"/>
                            </a:solidFill>
                            <a:cs typeface="Arial" panose="020B0604020202020204" pitchFamily="34" charset="0"/>
                          </a:rPr>
                          <m:t>)</m:t>
                        </m:r>
                      </m:sub>
                    </m:sSub>
                    <m:sSub>
                      <m:sSubPr>
                        <m:ctrlPr>
                          <a:rPr lang="en-US" altLang="en-US" i="1" dirty="0" smtClean="0">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m:t>
                        </m:r>
                        <m:sSub>
                          <m:sSubPr>
                            <m:ctrlPr>
                              <a:rPr lang="en-US" altLang="en-US" i="1" dirty="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i="1" dirty="0">
                                <a:solidFill>
                                  <a:srgbClr val="000000"/>
                                </a:solidFill>
                                <a:cs typeface="Arial" panose="020B0604020202020204" pitchFamily="34" charset="0"/>
                              </a:rPr>
                              <m:t>𝐴</m:t>
                            </m:r>
                            <m:r>
                              <a:rPr lang="en-US" altLang="en-US" i="1" dirty="0">
                                <a:solidFill>
                                  <a:srgbClr val="000000"/>
                                </a:solidFill>
                                <a:cs typeface="Arial" panose="020B0604020202020204" pitchFamily="34" charset="0"/>
                              </a:rPr>
                              <m:t>→</m:t>
                            </m:r>
                            <m:r>
                              <a:rPr lang="en-US" altLang="en-US" i="1" dirty="0">
                                <a:solidFill>
                                  <a:srgbClr val="000000"/>
                                </a:solidFill>
                                <a:cs typeface="Arial" panose="020B0604020202020204" pitchFamily="34" charset="0"/>
                              </a:rPr>
                              <m:t>𝐵</m:t>
                            </m:r>
                          </m:sub>
                        </m:sSub>
                        <m:d>
                          <m:dPr>
                            <m:ctrlPr>
                              <a:rPr lang="en-US" altLang="en-US" i="1" dirty="0">
                                <a:solidFill>
                                  <a:srgbClr val="000000"/>
                                </a:solidFill>
                                <a:cs typeface="Arial" panose="020B0604020202020204" pitchFamily="34" charset="0"/>
                              </a:rPr>
                            </m:ctrlPr>
                          </m:dPr>
                          <m:e>
                            <m:sSub>
                              <m:sSubPr>
                                <m:ctrlPr>
                                  <a:rPr lang="en-US" altLang="en-US" i="1" dirty="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i="1" dirty="0">
                                    <a:solidFill>
                                      <a:srgbClr val="000000"/>
                                    </a:solidFill>
                                    <a:cs typeface="Arial" panose="020B0604020202020204" pitchFamily="34" charset="0"/>
                                  </a:rPr>
                                  <m:t>𝐵</m:t>
                                </m:r>
                                <m:r>
                                  <a:rPr lang="en-US" altLang="en-US" i="1" dirty="0">
                                    <a:solidFill>
                                      <a:srgbClr val="000000"/>
                                    </a:solidFill>
                                    <a:cs typeface="Arial" panose="020B0604020202020204" pitchFamily="34" charset="0"/>
                                  </a:rPr>
                                  <m:t>→</m:t>
                                </m:r>
                                <m:r>
                                  <a:rPr lang="en-US" altLang="en-US" i="1" dirty="0">
                                    <a:solidFill>
                                      <a:srgbClr val="000000"/>
                                    </a:solidFill>
                                    <a:cs typeface="Arial" panose="020B0604020202020204" pitchFamily="34" charset="0"/>
                                  </a:rPr>
                                  <m:t>𝐴</m:t>
                                </m:r>
                              </m:sub>
                            </m:sSub>
                            <m:d>
                              <m:dPr>
                                <m:ctrlPr>
                                  <a:rPr lang="en-US" altLang="en-US" i="1" dirty="0">
                                    <a:solidFill>
                                      <a:srgbClr val="000000"/>
                                    </a:solidFill>
                                    <a:cs typeface="Arial" panose="020B0604020202020204" pitchFamily="34" charset="0"/>
                                  </a:rPr>
                                </m:ctrlPr>
                              </m:dPr>
                              <m:e>
                                <m:r>
                                  <a:rPr lang="en-US" altLang="en-US" i="1" dirty="0">
                                    <a:solidFill>
                                      <a:srgbClr val="000000"/>
                                    </a:solidFill>
                                    <a:cs typeface="Arial" panose="020B0604020202020204" pitchFamily="34" charset="0"/>
                                  </a:rPr>
                                  <m:t>𝑏</m:t>
                                </m:r>
                              </m:e>
                            </m:d>
                          </m:e>
                        </m:d>
                        <m:r>
                          <a:rPr lang="en-US" altLang="en-US" i="1" dirty="0">
                            <a:solidFill>
                              <a:srgbClr val="000000"/>
                            </a:solidFill>
                            <a:cs typeface="Arial" panose="020B0604020202020204" pitchFamily="34" charset="0"/>
                          </a:rPr>
                          <m:t>−</m:t>
                        </m:r>
                        <m:r>
                          <a:rPr lang="en-US" altLang="en-US" i="1" dirty="0">
                            <a:solidFill>
                              <a:srgbClr val="000000"/>
                            </a:solidFill>
                            <a:cs typeface="Arial" panose="020B0604020202020204" pitchFamily="34" charset="0"/>
                          </a:rPr>
                          <m:t>𝑏</m:t>
                        </m:r>
                        <m:r>
                          <m:rPr>
                            <m:nor/>
                          </m:rPr>
                          <a:rPr lang="en-US" altLang="en-US" dirty="0">
                            <a:solidFill>
                              <a:srgbClr val="000000"/>
                            </a:solidFill>
                            <a:cs typeface="Arial" panose="020B0604020202020204" pitchFamily="34" charset="0"/>
                          </a:rPr>
                          <m:t>)||</m:t>
                        </m:r>
                      </m:e>
                      <m:sub>
                        <m:r>
                          <a:rPr lang="en-US" altLang="en-US" b="0" i="1" dirty="0" smtClean="0">
                            <a:solidFill>
                              <a:srgbClr val="000000"/>
                            </a:solidFill>
                            <a:cs typeface="Arial" panose="020B0604020202020204" pitchFamily="34" charset="0"/>
                          </a:rPr>
                          <m:t>1</m:t>
                        </m:r>
                      </m:sub>
                    </m:sSub>
                  </m:oMath>
                </a14:m>
                <a:endParaRPr lang="en-US" altLang="en-US" dirty="0" smtClean="0">
                  <a:solidFill>
                    <a:srgbClr val="000000"/>
                  </a:solidFill>
                  <a:cs typeface="Arial" panose="020B0604020202020204" pitchFamily="34" charset="0"/>
                </a:endParaRPr>
              </a:p>
              <a:p>
                <a:pPr lvl="0"/>
                <a:r>
                  <a:rPr lang="en-US" altLang="en-US" dirty="0">
                    <a:solidFill>
                      <a:srgbClr val="000000"/>
                    </a:solidFill>
                    <a:cs typeface="Arial" panose="020B0604020202020204" pitchFamily="34" charset="0"/>
                  </a:rPr>
                  <a:t>	</a:t>
                </a:r>
                <a:r>
                  <a:rPr lang="en-US" altLang="en-US" dirty="0" smtClean="0">
                    <a:solidFill>
                      <a:srgbClr val="000000"/>
                    </a:solidFill>
                    <a:cs typeface="Arial" panose="020B0604020202020204" pitchFamily="34" charset="0"/>
                  </a:rPr>
                  <a:t>		       </a:t>
                </a:r>
                <a14:m>
                  <m:oMath xmlns:m="http://schemas.openxmlformats.org/officeDocument/2006/math">
                    <m:sSub>
                      <m:sSubPr>
                        <m:ctrlPr>
                          <a:rPr lang="en-US" altLang="en-US" i="1">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Cyc</m:t>
                        </m:r>
                        <m:r>
                          <m:rPr>
                            <m:nor/>
                          </m:rPr>
                          <a:rPr lang="en-US" altLang="en-US" dirty="0">
                            <a:solidFill>
                              <a:srgbClr val="000000"/>
                            </a:solidFill>
                            <a:cs typeface="Arial" panose="020B0604020202020204" pitchFamily="34" charset="0"/>
                          </a:rPr>
                          <m:t>_</m:t>
                        </m:r>
                        <m:r>
                          <m:rPr>
                            <m:nor/>
                          </m:rPr>
                          <a:rPr lang="en-US" altLang="en-US" dirty="0">
                            <a:solidFill>
                              <a:srgbClr val="000000"/>
                            </a:solidFill>
                            <a:cs typeface="Arial" panose="020B0604020202020204" pitchFamily="34" charset="0"/>
                          </a:rPr>
                          <m:t>loss</m:t>
                        </m:r>
                      </m:e>
                      <m:sub>
                        <m:r>
                          <a:rPr lang="en-US" altLang="en-US" i="1">
                            <a:solidFill>
                              <a:srgbClr val="000000"/>
                            </a:solidFill>
                            <a:cs typeface="Arial" panose="020B0604020202020204" pitchFamily="34" charset="0"/>
                          </a:rPr>
                          <m:t>𝐴𝐵</m:t>
                        </m:r>
                        <m:r>
                          <a:rPr lang="en-US" altLang="en-US" b="0" i="1" smtClean="0">
                            <a:solidFill>
                              <a:srgbClr val="000000"/>
                            </a:solidFill>
                            <a:cs typeface="Arial" panose="020B0604020202020204" pitchFamily="34" charset="0"/>
                          </a:rPr>
                          <m:t>𝐴</m:t>
                        </m:r>
                      </m:sub>
                    </m:sSub>
                    <m:sSub>
                      <m:sSubPr>
                        <m:ctrlPr>
                          <a:rPr lang="en-US" altLang="en-US" i="1">
                            <a:solidFill>
                              <a:srgbClr val="000000"/>
                            </a:solidFill>
                            <a:cs typeface="Arial" panose="020B0604020202020204" pitchFamily="34" charset="0"/>
                          </a:rPr>
                        </m:ctrlPr>
                      </m:sSubPr>
                      <m:e>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𝐸</m:t>
                        </m:r>
                      </m:e>
                      <m:sub>
                        <m:r>
                          <a:rPr lang="en-US" altLang="en-US" b="0" i="1" smtClean="0">
                            <a:solidFill>
                              <a:srgbClr val="000000"/>
                            </a:solidFill>
                            <a:cs typeface="Arial" panose="020B0604020202020204" pitchFamily="34" charset="0"/>
                          </a:rPr>
                          <m:t>𝑎</m:t>
                        </m:r>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𝑝𝑑𝑎𝑡𝑎</m:t>
                        </m:r>
                        <m:r>
                          <a:rPr lang="en-US" altLang="en-US" i="1">
                            <a:solidFill>
                              <a:srgbClr val="000000"/>
                            </a:solidFill>
                            <a:cs typeface="Arial" panose="020B0604020202020204" pitchFamily="34" charset="0"/>
                          </a:rPr>
                          <m:t>(</m:t>
                        </m:r>
                        <m:r>
                          <a:rPr lang="en-US" altLang="en-US" b="0" i="1" smtClean="0">
                            <a:solidFill>
                              <a:srgbClr val="000000"/>
                            </a:solidFill>
                            <a:cs typeface="Arial" panose="020B0604020202020204" pitchFamily="34" charset="0"/>
                          </a:rPr>
                          <m:t>𝑎</m:t>
                        </m:r>
                        <m:r>
                          <a:rPr lang="en-US" altLang="en-US" i="1">
                            <a:solidFill>
                              <a:srgbClr val="000000"/>
                            </a:solidFill>
                            <a:cs typeface="Arial" panose="020B0604020202020204" pitchFamily="34" charset="0"/>
                          </a:rPr>
                          <m:t>)</m:t>
                        </m:r>
                      </m:sub>
                    </m:sSub>
                    <m:sSub>
                      <m:sSubPr>
                        <m:ctrlPr>
                          <a:rPr lang="en-US" altLang="en-US" i="1" dirty="0">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m:t>
                        </m:r>
                        <m:sSub>
                          <m:sSubPr>
                            <m:ctrlPr>
                              <a:rPr lang="en-US" altLang="en-US" i="1" dirty="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b="0" i="1" dirty="0" smtClean="0">
                                <a:solidFill>
                                  <a:srgbClr val="000000"/>
                                </a:solidFill>
                                <a:cs typeface="Arial" panose="020B0604020202020204" pitchFamily="34" charset="0"/>
                              </a:rPr>
                              <m:t>𝐵</m:t>
                            </m:r>
                            <m:r>
                              <a:rPr lang="en-US" altLang="en-US" i="1" dirty="0">
                                <a:solidFill>
                                  <a:srgbClr val="000000"/>
                                </a:solidFill>
                                <a:cs typeface="Arial" panose="020B0604020202020204" pitchFamily="34" charset="0"/>
                              </a:rPr>
                              <m:t>→</m:t>
                            </m:r>
                            <m:r>
                              <a:rPr lang="en-US" altLang="en-US" b="0" i="1" dirty="0" smtClean="0">
                                <a:solidFill>
                                  <a:srgbClr val="000000"/>
                                </a:solidFill>
                                <a:cs typeface="Arial" panose="020B0604020202020204" pitchFamily="34" charset="0"/>
                              </a:rPr>
                              <m:t>𝐴</m:t>
                            </m:r>
                          </m:sub>
                        </m:sSub>
                        <m:d>
                          <m:dPr>
                            <m:ctrlPr>
                              <a:rPr lang="en-US" altLang="en-US" i="1" dirty="0">
                                <a:solidFill>
                                  <a:srgbClr val="000000"/>
                                </a:solidFill>
                                <a:cs typeface="Arial" panose="020B0604020202020204" pitchFamily="34" charset="0"/>
                              </a:rPr>
                            </m:ctrlPr>
                          </m:dPr>
                          <m:e>
                            <m:sSub>
                              <m:sSubPr>
                                <m:ctrlPr>
                                  <a:rPr lang="en-US" altLang="en-US" i="1" dirty="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b="0" i="1" dirty="0" smtClean="0">
                                    <a:solidFill>
                                      <a:srgbClr val="000000"/>
                                    </a:solidFill>
                                    <a:cs typeface="Arial" panose="020B0604020202020204" pitchFamily="34" charset="0"/>
                                  </a:rPr>
                                  <m:t>𝐴</m:t>
                                </m:r>
                                <m:r>
                                  <a:rPr lang="en-US" altLang="en-US" i="1" dirty="0">
                                    <a:solidFill>
                                      <a:srgbClr val="000000"/>
                                    </a:solidFill>
                                    <a:cs typeface="Arial" panose="020B0604020202020204" pitchFamily="34" charset="0"/>
                                  </a:rPr>
                                  <m:t>→</m:t>
                                </m:r>
                                <m:r>
                                  <a:rPr lang="en-US" altLang="en-US" b="0" i="1" dirty="0" smtClean="0">
                                    <a:solidFill>
                                      <a:srgbClr val="000000"/>
                                    </a:solidFill>
                                    <a:cs typeface="Arial" panose="020B0604020202020204" pitchFamily="34" charset="0"/>
                                  </a:rPr>
                                  <m:t>𝐵</m:t>
                                </m:r>
                              </m:sub>
                            </m:sSub>
                            <m:d>
                              <m:dPr>
                                <m:ctrlPr>
                                  <a:rPr lang="en-US" altLang="en-US" i="1" dirty="0">
                                    <a:solidFill>
                                      <a:srgbClr val="000000"/>
                                    </a:solidFill>
                                    <a:cs typeface="Arial" panose="020B0604020202020204" pitchFamily="34" charset="0"/>
                                  </a:rPr>
                                </m:ctrlPr>
                              </m:dPr>
                              <m:e>
                                <m:r>
                                  <a:rPr lang="en-US" altLang="en-US" b="0" i="1" dirty="0" smtClean="0">
                                    <a:solidFill>
                                      <a:srgbClr val="000000"/>
                                    </a:solidFill>
                                    <a:cs typeface="Arial" panose="020B0604020202020204" pitchFamily="34" charset="0"/>
                                  </a:rPr>
                                  <m:t>𝑎</m:t>
                                </m:r>
                              </m:e>
                            </m:d>
                          </m:e>
                        </m:d>
                        <m:r>
                          <a:rPr lang="en-US" altLang="en-US" i="1" dirty="0">
                            <a:solidFill>
                              <a:srgbClr val="000000"/>
                            </a:solidFill>
                            <a:cs typeface="Arial" panose="020B0604020202020204" pitchFamily="34" charset="0"/>
                          </a:rPr>
                          <m:t>−</m:t>
                        </m:r>
                        <m:r>
                          <m:rPr>
                            <m:nor/>
                          </m:rPr>
                          <a:rPr lang="en-US" altLang="en-US" b="0" i="0" dirty="0" smtClean="0">
                            <a:solidFill>
                              <a:srgbClr val="000000"/>
                            </a:solidFill>
                            <a:cs typeface="Arial" panose="020B0604020202020204" pitchFamily="34" charset="0"/>
                          </a:rPr>
                          <m:t>a</m:t>
                        </m:r>
                        <m:r>
                          <m:rPr>
                            <m:nor/>
                          </m:rPr>
                          <a:rPr lang="en-US" altLang="en-US" dirty="0">
                            <a:solidFill>
                              <a:srgbClr val="000000"/>
                            </a:solidFill>
                            <a:cs typeface="Arial" panose="020B0604020202020204" pitchFamily="34" charset="0"/>
                          </a:rPr>
                          <m:t>)||</m:t>
                        </m:r>
                      </m:e>
                      <m:sub>
                        <m:r>
                          <a:rPr lang="en-US" altLang="en-US" i="1" dirty="0">
                            <a:solidFill>
                              <a:srgbClr val="000000"/>
                            </a:solidFill>
                            <a:cs typeface="Arial" panose="020B0604020202020204" pitchFamily="34" charset="0"/>
                          </a:rPr>
                          <m:t>1</m:t>
                        </m:r>
                      </m:sub>
                    </m:sSub>
                  </m:oMath>
                </a14:m>
                <a:endParaRPr lang="en-US" altLang="en-US" dirty="0">
                  <a:solidFill>
                    <a:srgbClr val="000000"/>
                  </a:solidFill>
                  <a:cs typeface="Arial" panose="020B0604020202020204" pitchFamily="34" charset="0"/>
                </a:endParaRPr>
              </a:p>
              <a:p>
                <a:pPr lvl="0"/>
                <a:endParaRPr lang="en-US" altLang="en-US" dirty="0" smtClean="0">
                  <a:solidFill>
                    <a:srgbClr val="000000"/>
                  </a:solidFill>
                  <a:cs typeface="Arial" panose="020B0604020202020204" pitchFamily="34" charset="0"/>
                </a:endParaRPr>
              </a:p>
              <a:p>
                <a:pPr lvl="0"/>
                <a:r>
                  <a:rPr lang="en-US" altLang="en-US" b="1" dirty="0" smtClean="0">
                    <a:solidFill>
                      <a:srgbClr val="000000"/>
                    </a:solidFill>
                    <a:cs typeface="Arial" panose="020B0604020202020204" pitchFamily="34" charset="0"/>
                  </a:rPr>
                  <a:t>Identity Loss</a:t>
                </a:r>
              </a:p>
              <a:p>
                <a:pPr lvl="0"/>
                <a:r>
                  <a:rPr lang="en-US" dirty="0">
                    <a:cs typeface="Arial" panose="020B0604020202020204" pitchFamily="34" charset="0"/>
                  </a:rPr>
                  <a:t>W</a:t>
                </a:r>
                <a:r>
                  <a:rPr lang="en-US" dirty="0" smtClean="0">
                    <a:cs typeface="Arial" panose="020B0604020202020204" pitchFamily="34" charset="0"/>
                  </a:rPr>
                  <a:t>e </a:t>
                </a:r>
                <a:r>
                  <a:rPr lang="en-US" dirty="0">
                    <a:cs typeface="Arial" panose="020B0604020202020204" pitchFamily="34" charset="0"/>
                  </a:rPr>
                  <a:t>adopt the technique of </a:t>
                </a:r>
                <a:r>
                  <a:rPr lang="en-US" dirty="0" smtClean="0">
                    <a:cs typeface="Arial" panose="020B0604020202020204" pitchFamily="34" charset="0"/>
                  </a:rPr>
                  <a:t>regularizing </a:t>
                </a:r>
                <a:r>
                  <a:rPr lang="en-US" dirty="0">
                    <a:cs typeface="Arial" panose="020B0604020202020204" pitchFamily="34" charset="0"/>
                  </a:rPr>
                  <a:t>the generator to be near an identity mapping when real samples of the target domain are provided as the input to the </a:t>
                </a:r>
                <a:r>
                  <a:rPr lang="en-US" dirty="0" smtClean="0">
                    <a:cs typeface="Arial" panose="020B0604020202020204" pitchFamily="34" charset="0"/>
                  </a:rPr>
                  <a:t>generator which eliminates mapping of images that already looks like in the target domain to a different image.</a:t>
                </a:r>
              </a:p>
              <a:p>
                <a:pPr lvl="0"/>
                <a:endParaRPr lang="en-US" altLang="en-US" b="1" dirty="0">
                  <a:solidFill>
                    <a:srgbClr val="000000"/>
                  </a:solidFill>
                  <a:cs typeface="Arial" panose="020B0604020202020204" pitchFamily="34" charset="0"/>
                </a:endParaRPr>
              </a:p>
              <a:p>
                <a:pPr lvl="0"/>
                <a14:m>
                  <m:oMathPara xmlns:m="http://schemas.openxmlformats.org/officeDocument/2006/math">
                    <m:oMathParaPr>
                      <m:jc m:val="centerGroup"/>
                    </m:oMathParaPr>
                    <m:oMath xmlns:m="http://schemas.openxmlformats.org/officeDocument/2006/math">
                      <m:sSub>
                        <m:sSubPr>
                          <m:ctrlPr>
                            <a:rPr lang="en-US" altLang="en-US" i="1">
                              <a:solidFill>
                                <a:srgbClr val="000000"/>
                              </a:solidFill>
                              <a:cs typeface="Arial" panose="020B0604020202020204" pitchFamily="34" charset="0"/>
                            </a:rPr>
                          </m:ctrlPr>
                        </m:sSubPr>
                        <m:e>
                          <m:r>
                            <m:rPr>
                              <m:nor/>
                            </m:rPr>
                            <a:rPr lang="en-US" altLang="en-US" b="0" i="0" smtClean="0">
                              <a:solidFill>
                                <a:srgbClr val="000000"/>
                              </a:solidFill>
                              <a:cs typeface="Arial" panose="020B0604020202020204" pitchFamily="34" charset="0"/>
                            </a:rPr>
                            <m:t>Identity</m:t>
                          </m:r>
                          <m:r>
                            <m:rPr>
                              <m:nor/>
                            </m:rPr>
                            <a:rPr lang="en-US" altLang="en-US" dirty="0">
                              <a:solidFill>
                                <a:srgbClr val="000000"/>
                              </a:solidFill>
                              <a:cs typeface="Arial" panose="020B0604020202020204" pitchFamily="34" charset="0"/>
                            </a:rPr>
                            <m:t>_</m:t>
                          </m:r>
                          <m:r>
                            <m:rPr>
                              <m:nor/>
                            </m:rPr>
                            <a:rPr lang="en-US" altLang="en-US" dirty="0">
                              <a:solidFill>
                                <a:srgbClr val="000000"/>
                              </a:solidFill>
                              <a:cs typeface="Arial" panose="020B0604020202020204" pitchFamily="34" charset="0"/>
                            </a:rPr>
                            <m:t>loss</m:t>
                          </m:r>
                        </m:e>
                        <m:sub>
                          <m:r>
                            <a:rPr lang="en-US" altLang="en-US" b="0" i="1" dirty="0" smtClean="0">
                              <a:solidFill>
                                <a:srgbClr val="000000"/>
                              </a:solidFill>
                              <a:cs typeface="Arial" panose="020B0604020202020204" pitchFamily="34" charset="0"/>
                            </a:rPr>
                            <m:t>𝑏</m:t>
                          </m:r>
                        </m:sub>
                      </m:sSub>
                      <m:sSub>
                        <m:sSubPr>
                          <m:ctrlPr>
                            <a:rPr lang="en-US" altLang="en-US" i="1">
                              <a:solidFill>
                                <a:srgbClr val="000000"/>
                              </a:solidFill>
                              <a:cs typeface="Arial" panose="020B0604020202020204" pitchFamily="34" charset="0"/>
                            </a:rPr>
                          </m:ctrlPr>
                        </m:sSubPr>
                        <m:e>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𝐸</m:t>
                          </m:r>
                        </m:e>
                        <m:sub>
                          <m:r>
                            <a:rPr lang="en-US" altLang="en-US" i="1">
                              <a:solidFill>
                                <a:srgbClr val="000000"/>
                              </a:solidFill>
                              <a:cs typeface="Arial" panose="020B0604020202020204" pitchFamily="34" charset="0"/>
                            </a:rPr>
                            <m:t>𝑏</m:t>
                          </m:r>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𝑝𝑑𝑎𝑡𝑎</m:t>
                          </m:r>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𝑏</m:t>
                          </m:r>
                          <m:r>
                            <a:rPr lang="en-US" altLang="en-US" i="1">
                              <a:solidFill>
                                <a:srgbClr val="000000"/>
                              </a:solidFill>
                              <a:cs typeface="Arial" panose="020B0604020202020204" pitchFamily="34" charset="0"/>
                            </a:rPr>
                            <m:t>)</m:t>
                          </m:r>
                        </m:sub>
                      </m:sSub>
                      <m:sSub>
                        <m:sSubPr>
                          <m:ctrlPr>
                            <a:rPr lang="en-US" altLang="en-US" i="1" dirty="0">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m:t>
                          </m:r>
                          <m:d>
                            <m:dPr>
                              <m:ctrlPr>
                                <a:rPr lang="en-US" altLang="en-US" i="1" dirty="0">
                                  <a:solidFill>
                                    <a:srgbClr val="000000"/>
                                  </a:solidFill>
                                  <a:cs typeface="Arial" panose="020B0604020202020204" pitchFamily="34" charset="0"/>
                                </a:rPr>
                              </m:ctrlPr>
                            </m:dPr>
                            <m:e>
                              <m:sSub>
                                <m:sSubPr>
                                  <m:ctrlPr>
                                    <a:rPr lang="en-US" altLang="en-US" i="1" dirty="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i="1" dirty="0">
                                      <a:solidFill>
                                        <a:srgbClr val="000000"/>
                                      </a:solidFill>
                                      <a:cs typeface="Arial" panose="020B0604020202020204" pitchFamily="34" charset="0"/>
                                    </a:rPr>
                                    <m:t>𝐵</m:t>
                                  </m:r>
                                  <m:r>
                                    <a:rPr lang="en-US" altLang="en-US" i="1" dirty="0">
                                      <a:solidFill>
                                        <a:srgbClr val="000000"/>
                                      </a:solidFill>
                                      <a:cs typeface="Arial" panose="020B0604020202020204" pitchFamily="34" charset="0"/>
                                    </a:rPr>
                                    <m:t>→</m:t>
                                  </m:r>
                                  <m:r>
                                    <a:rPr lang="en-US" altLang="en-US" i="1" dirty="0">
                                      <a:solidFill>
                                        <a:srgbClr val="000000"/>
                                      </a:solidFill>
                                      <a:cs typeface="Arial" panose="020B0604020202020204" pitchFamily="34" charset="0"/>
                                    </a:rPr>
                                    <m:t>𝐴</m:t>
                                  </m:r>
                                </m:sub>
                              </m:sSub>
                              <m:d>
                                <m:dPr>
                                  <m:ctrlPr>
                                    <a:rPr lang="en-US" altLang="en-US" i="1" dirty="0">
                                      <a:solidFill>
                                        <a:srgbClr val="000000"/>
                                      </a:solidFill>
                                      <a:cs typeface="Arial" panose="020B0604020202020204" pitchFamily="34" charset="0"/>
                                    </a:rPr>
                                  </m:ctrlPr>
                                </m:dPr>
                                <m:e>
                                  <m:r>
                                    <a:rPr lang="en-US" altLang="en-US" i="1" dirty="0">
                                      <a:solidFill>
                                        <a:srgbClr val="000000"/>
                                      </a:solidFill>
                                      <a:cs typeface="Arial" panose="020B0604020202020204" pitchFamily="34" charset="0"/>
                                    </a:rPr>
                                    <m:t>𝑏</m:t>
                                  </m:r>
                                </m:e>
                              </m:d>
                            </m:e>
                          </m:d>
                          <m:r>
                            <a:rPr lang="en-US" altLang="en-US" i="1" dirty="0">
                              <a:solidFill>
                                <a:srgbClr val="000000"/>
                              </a:solidFill>
                              <a:cs typeface="Arial" panose="020B0604020202020204" pitchFamily="34" charset="0"/>
                            </a:rPr>
                            <m:t>−</m:t>
                          </m:r>
                          <m:r>
                            <a:rPr lang="en-US" altLang="en-US" i="1" dirty="0">
                              <a:solidFill>
                                <a:srgbClr val="000000"/>
                              </a:solidFill>
                              <a:cs typeface="Arial" panose="020B0604020202020204" pitchFamily="34" charset="0"/>
                            </a:rPr>
                            <m:t>𝑏</m:t>
                          </m:r>
                          <m:r>
                            <m:rPr>
                              <m:nor/>
                            </m:rPr>
                            <a:rPr lang="en-US" altLang="en-US" dirty="0">
                              <a:solidFill>
                                <a:srgbClr val="000000"/>
                              </a:solidFill>
                              <a:cs typeface="Arial" panose="020B0604020202020204" pitchFamily="34" charset="0"/>
                            </a:rPr>
                            <m:t>||</m:t>
                          </m:r>
                        </m:e>
                        <m:sub>
                          <m:r>
                            <a:rPr lang="en-US" altLang="en-US" i="1" dirty="0">
                              <a:solidFill>
                                <a:srgbClr val="000000"/>
                              </a:solidFill>
                              <a:cs typeface="Arial" panose="020B0604020202020204" pitchFamily="34" charset="0"/>
                            </a:rPr>
                            <m:t>1</m:t>
                          </m:r>
                        </m:sub>
                      </m:sSub>
                    </m:oMath>
                  </m:oMathPara>
                </a14:m>
                <a:endParaRPr lang="en-US" altLang="en-US" b="1" dirty="0" smtClean="0">
                  <a:solidFill>
                    <a:srgbClr val="000000"/>
                  </a:solidFill>
                  <a:cs typeface="Arial" panose="020B0604020202020204" pitchFamily="34" charset="0"/>
                </a:endParaRPr>
              </a:p>
              <a:p>
                <a:pPr lvl="0"/>
                <a14:m>
                  <m:oMathPara xmlns:m="http://schemas.openxmlformats.org/officeDocument/2006/math">
                    <m:oMathParaPr>
                      <m:jc m:val="centerGroup"/>
                    </m:oMathParaPr>
                    <m:oMath xmlns:m="http://schemas.openxmlformats.org/officeDocument/2006/math">
                      <m:sSub>
                        <m:sSubPr>
                          <m:ctrlPr>
                            <a:rPr lang="en-US" altLang="en-US" i="1">
                              <a:solidFill>
                                <a:srgbClr val="000000"/>
                              </a:solidFill>
                              <a:cs typeface="Arial" panose="020B0604020202020204" pitchFamily="34" charset="0"/>
                            </a:rPr>
                          </m:ctrlPr>
                        </m:sSubPr>
                        <m:e>
                          <m:r>
                            <m:rPr>
                              <m:nor/>
                            </m:rPr>
                            <a:rPr lang="en-US" altLang="en-US">
                              <a:solidFill>
                                <a:srgbClr val="000000"/>
                              </a:solidFill>
                              <a:cs typeface="Arial" panose="020B0604020202020204" pitchFamily="34" charset="0"/>
                            </a:rPr>
                            <m:t>Identity</m:t>
                          </m:r>
                          <m:r>
                            <m:rPr>
                              <m:nor/>
                            </m:rPr>
                            <a:rPr lang="en-US" altLang="en-US" dirty="0">
                              <a:solidFill>
                                <a:srgbClr val="000000"/>
                              </a:solidFill>
                              <a:cs typeface="Arial" panose="020B0604020202020204" pitchFamily="34" charset="0"/>
                            </a:rPr>
                            <m:t>_</m:t>
                          </m:r>
                          <m:r>
                            <m:rPr>
                              <m:nor/>
                            </m:rPr>
                            <a:rPr lang="en-US" altLang="en-US" dirty="0">
                              <a:solidFill>
                                <a:srgbClr val="000000"/>
                              </a:solidFill>
                              <a:cs typeface="Arial" panose="020B0604020202020204" pitchFamily="34" charset="0"/>
                            </a:rPr>
                            <m:t>loss</m:t>
                          </m:r>
                        </m:e>
                        <m:sub>
                          <m:r>
                            <a:rPr lang="en-US" altLang="en-US" b="0" i="1" dirty="0" smtClean="0">
                              <a:solidFill>
                                <a:srgbClr val="000000"/>
                              </a:solidFill>
                              <a:cs typeface="Arial" panose="020B0604020202020204" pitchFamily="34" charset="0"/>
                            </a:rPr>
                            <m:t>𝑎</m:t>
                          </m:r>
                        </m:sub>
                      </m:sSub>
                      <m:sSub>
                        <m:sSubPr>
                          <m:ctrlPr>
                            <a:rPr lang="en-US" altLang="en-US" i="1">
                              <a:solidFill>
                                <a:srgbClr val="000000"/>
                              </a:solidFill>
                              <a:cs typeface="Arial" panose="020B0604020202020204" pitchFamily="34" charset="0"/>
                            </a:rPr>
                          </m:ctrlPr>
                        </m:sSubPr>
                        <m:e>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𝐸</m:t>
                          </m:r>
                        </m:e>
                        <m:sub>
                          <m:r>
                            <a:rPr lang="en-US" altLang="en-US" b="0" i="1" smtClean="0">
                              <a:solidFill>
                                <a:srgbClr val="000000"/>
                              </a:solidFill>
                              <a:cs typeface="Arial" panose="020B0604020202020204" pitchFamily="34" charset="0"/>
                            </a:rPr>
                            <m:t>𝑎</m:t>
                          </m:r>
                          <m:r>
                            <a:rPr lang="en-US" altLang="en-US" i="1">
                              <a:solidFill>
                                <a:srgbClr val="000000"/>
                              </a:solidFill>
                              <a:cs typeface="Arial" panose="020B0604020202020204" pitchFamily="34" charset="0"/>
                            </a:rPr>
                            <m:t>~</m:t>
                          </m:r>
                          <m:r>
                            <a:rPr lang="en-US" altLang="en-US" i="1">
                              <a:solidFill>
                                <a:srgbClr val="000000"/>
                              </a:solidFill>
                              <a:cs typeface="Arial" panose="020B0604020202020204" pitchFamily="34" charset="0"/>
                            </a:rPr>
                            <m:t>𝑝𝑑𝑎𝑡𝑎</m:t>
                          </m:r>
                          <m:r>
                            <a:rPr lang="en-US" altLang="en-US" i="1">
                              <a:solidFill>
                                <a:srgbClr val="000000"/>
                              </a:solidFill>
                              <a:cs typeface="Arial" panose="020B0604020202020204" pitchFamily="34" charset="0"/>
                            </a:rPr>
                            <m:t>(</m:t>
                          </m:r>
                          <m:r>
                            <a:rPr lang="en-US" altLang="en-US" b="0" i="1" smtClean="0">
                              <a:solidFill>
                                <a:srgbClr val="000000"/>
                              </a:solidFill>
                              <a:cs typeface="Arial" panose="020B0604020202020204" pitchFamily="34" charset="0"/>
                            </a:rPr>
                            <m:t>𝑎</m:t>
                          </m:r>
                          <m:r>
                            <a:rPr lang="en-US" altLang="en-US" i="1">
                              <a:solidFill>
                                <a:srgbClr val="000000"/>
                              </a:solidFill>
                              <a:cs typeface="Arial" panose="020B0604020202020204" pitchFamily="34" charset="0"/>
                            </a:rPr>
                            <m:t>)</m:t>
                          </m:r>
                        </m:sub>
                      </m:sSub>
                      <m:sSub>
                        <m:sSubPr>
                          <m:ctrlPr>
                            <a:rPr lang="en-US" altLang="en-US" i="1" dirty="0">
                              <a:solidFill>
                                <a:srgbClr val="000000"/>
                              </a:solidFill>
                              <a:cs typeface="Arial" panose="020B0604020202020204" pitchFamily="34" charset="0"/>
                            </a:rPr>
                          </m:ctrlPr>
                        </m:sSubPr>
                        <m:e>
                          <m:r>
                            <m:rPr>
                              <m:nor/>
                            </m:rPr>
                            <a:rPr lang="en-US" altLang="en-US" dirty="0">
                              <a:solidFill>
                                <a:srgbClr val="000000"/>
                              </a:solidFill>
                              <a:cs typeface="Arial" panose="020B0604020202020204" pitchFamily="34" charset="0"/>
                            </a:rPr>
                            <m:t>||</m:t>
                          </m:r>
                          <m:d>
                            <m:dPr>
                              <m:ctrlPr>
                                <a:rPr lang="en-US" altLang="en-US" i="1" dirty="0">
                                  <a:solidFill>
                                    <a:srgbClr val="000000"/>
                                  </a:solidFill>
                                  <a:cs typeface="Arial" panose="020B0604020202020204" pitchFamily="34" charset="0"/>
                                </a:rPr>
                              </m:ctrlPr>
                            </m:dPr>
                            <m:e>
                              <m:sSub>
                                <m:sSubPr>
                                  <m:ctrlPr>
                                    <a:rPr lang="en-US" altLang="en-US" i="1" dirty="0" smtClean="0">
                                      <a:solidFill>
                                        <a:srgbClr val="000000"/>
                                      </a:solidFill>
                                      <a:cs typeface="Arial" panose="020B0604020202020204" pitchFamily="34" charset="0"/>
                                    </a:rPr>
                                  </m:ctrlPr>
                                </m:sSubPr>
                                <m:e>
                                  <m:r>
                                    <a:rPr lang="en-US" altLang="en-US" i="1" dirty="0">
                                      <a:solidFill>
                                        <a:srgbClr val="000000"/>
                                      </a:solidFill>
                                      <a:cs typeface="Arial" panose="020B0604020202020204" pitchFamily="34" charset="0"/>
                                    </a:rPr>
                                    <m:t>𝐺</m:t>
                                  </m:r>
                                </m:e>
                                <m:sub>
                                  <m:r>
                                    <a:rPr lang="en-US" altLang="en-US" b="0" i="1" dirty="0" smtClean="0">
                                      <a:solidFill>
                                        <a:srgbClr val="000000"/>
                                      </a:solidFill>
                                      <a:cs typeface="Arial" panose="020B0604020202020204" pitchFamily="34" charset="0"/>
                                    </a:rPr>
                                    <m:t>𝐴</m:t>
                                  </m:r>
                                  <m:r>
                                    <a:rPr lang="en-US" altLang="en-US" i="1" dirty="0">
                                      <a:solidFill>
                                        <a:srgbClr val="000000"/>
                                      </a:solidFill>
                                      <a:cs typeface="Arial" panose="020B0604020202020204" pitchFamily="34" charset="0"/>
                                    </a:rPr>
                                    <m:t>→</m:t>
                                  </m:r>
                                  <m:r>
                                    <a:rPr lang="en-US" altLang="en-US" b="0" i="1" dirty="0" smtClean="0">
                                      <a:solidFill>
                                        <a:srgbClr val="000000"/>
                                      </a:solidFill>
                                      <a:cs typeface="Arial" panose="020B0604020202020204" pitchFamily="34" charset="0"/>
                                    </a:rPr>
                                    <m:t>𝐵</m:t>
                                  </m:r>
                                </m:sub>
                              </m:sSub>
                              <m:d>
                                <m:dPr>
                                  <m:ctrlPr>
                                    <a:rPr lang="en-US" altLang="en-US" i="1" dirty="0">
                                      <a:solidFill>
                                        <a:srgbClr val="000000"/>
                                      </a:solidFill>
                                      <a:cs typeface="Arial" panose="020B0604020202020204" pitchFamily="34" charset="0"/>
                                    </a:rPr>
                                  </m:ctrlPr>
                                </m:dPr>
                                <m:e>
                                  <m:r>
                                    <a:rPr lang="en-US" altLang="en-US" b="0" i="1" dirty="0" smtClean="0">
                                      <a:solidFill>
                                        <a:srgbClr val="000000"/>
                                      </a:solidFill>
                                      <a:cs typeface="Arial" panose="020B0604020202020204" pitchFamily="34" charset="0"/>
                                    </a:rPr>
                                    <m:t>𝑎</m:t>
                                  </m:r>
                                </m:e>
                              </m:d>
                            </m:e>
                          </m:d>
                          <m:r>
                            <a:rPr lang="en-US" altLang="en-US" i="1" dirty="0">
                              <a:solidFill>
                                <a:srgbClr val="000000"/>
                              </a:solidFill>
                              <a:cs typeface="Arial" panose="020B0604020202020204" pitchFamily="34" charset="0"/>
                            </a:rPr>
                            <m:t>−</m:t>
                          </m:r>
                          <m:r>
                            <m:rPr>
                              <m:nor/>
                            </m:rPr>
                            <a:rPr lang="en-US" altLang="en-US" b="0" i="0" dirty="0" smtClean="0">
                              <a:solidFill>
                                <a:srgbClr val="000000"/>
                              </a:solidFill>
                              <a:cs typeface="Arial" panose="020B0604020202020204" pitchFamily="34" charset="0"/>
                            </a:rPr>
                            <m:t>a</m:t>
                          </m:r>
                          <m:r>
                            <m:rPr>
                              <m:nor/>
                            </m:rPr>
                            <a:rPr lang="en-US" altLang="en-US" dirty="0">
                              <a:solidFill>
                                <a:srgbClr val="000000"/>
                              </a:solidFill>
                              <a:cs typeface="Arial" panose="020B0604020202020204" pitchFamily="34" charset="0"/>
                            </a:rPr>
                            <m:t>||</m:t>
                          </m:r>
                        </m:e>
                        <m:sub>
                          <m:r>
                            <a:rPr lang="en-US" altLang="en-US" i="1" dirty="0">
                              <a:solidFill>
                                <a:srgbClr val="000000"/>
                              </a:solidFill>
                              <a:cs typeface="Arial" panose="020B0604020202020204" pitchFamily="34" charset="0"/>
                            </a:rPr>
                            <m:t>1</m:t>
                          </m:r>
                        </m:sub>
                      </m:sSub>
                    </m:oMath>
                  </m:oMathPara>
                </a14:m>
                <a:endParaRPr lang="en-US" altLang="en-US" b="1" dirty="0" smtClean="0">
                  <a:solidFill>
                    <a:srgbClr val="000000"/>
                  </a:solidFill>
                  <a:cs typeface="Arial" panose="020B0604020202020204" pitchFamily="34" charset="0"/>
                </a:endParaRPr>
              </a:p>
              <a:p>
                <a:pPr lvl="0"/>
                <a:endParaRPr lang="en-US" altLang="en-US" sz="1400" b="1" dirty="0">
                  <a:solidFill>
                    <a:srgbClr val="000000"/>
                  </a:solidFill>
                  <a:latin typeface="Arial" panose="020B0604020202020204" pitchFamily="34" charset="0"/>
                  <a:cs typeface="Arial" panose="020B0604020202020204" pitchFamily="34"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599" y="635726"/>
                <a:ext cx="11146971" cy="4648452"/>
              </a:xfrm>
              <a:prstGeom prst="rect">
                <a:avLst/>
              </a:prstGeom>
              <a:blipFill>
                <a:blip r:embed="rId2"/>
                <a:stretch>
                  <a:fillRect l="-437" t="-655" r="-219"/>
                </a:stretch>
              </a:blipFill>
            </p:spPr>
            <p:txBody>
              <a:bodyPr/>
              <a:lstStyle/>
              <a:p>
                <a:r>
                  <a:rPr lang="en-US">
                    <a:noFill/>
                  </a:rPr>
                  <a:t> </a:t>
                </a:r>
              </a:p>
            </p:txBody>
          </p:sp>
        </mc:Fallback>
      </mc:AlternateContent>
      <p:sp>
        <p:nvSpPr>
          <p:cNvPr id="3" name="TextBox 2"/>
          <p:cNvSpPr txBox="1"/>
          <p:nvPr/>
        </p:nvSpPr>
        <p:spPr>
          <a:xfrm>
            <a:off x="619123" y="5648325"/>
            <a:ext cx="8972551" cy="646331"/>
          </a:xfrm>
          <a:prstGeom prst="rect">
            <a:avLst/>
          </a:prstGeom>
          <a:noFill/>
        </p:spPr>
        <p:txBody>
          <a:bodyPr wrap="square" rtlCol="0">
            <a:spAutoFit/>
          </a:bodyPr>
          <a:lstStyle/>
          <a:p>
            <a:r>
              <a:rPr lang="en-US" b="1" dirty="0" smtClean="0"/>
              <a:t>Dataset: </a:t>
            </a:r>
            <a:r>
              <a:rPr lang="en-US" dirty="0">
                <a:hlinkClick r:id="rId3"/>
              </a:rPr>
              <a:t>https://people.eecs.berkeley.edu/~taesung_park/CycleGAN/datasets</a:t>
            </a:r>
            <a:r>
              <a:rPr lang="en-US" dirty="0" smtClean="0">
                <a:hlinkClick r:id="rId3"/>
              </a:rPr>
              <a:t>/</a:t>
            </a:r>
            <a:r>
              <a:rPr lang="en-US" dirty="0" smtClean="0"/>
              <a:t> (monet2photo, vangogh2photo, ukiyoe2photo, cezanne2photo)</a:t>
            </a:r>
            <a:endParaRPr lang="en-US" b="1" dirty="0"/>
          </a:p>
        </p:txBody>
      </p:sp>
    </p:spTree>
    <p:extLst>
      <p:ext uri="{BB962C8B-B14F-4D97-AF65-F5344CB8AC3E}">
        <p14:creationId xmlns:p14="http://schemas.microsoft.com/office/powerpoint/2010/main" val="376424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E762D0C9-7B4A-408F-B58C-CBF2933A58CE}"/>
              </a:ext>
            </a:extLst>
          </p:cNvPr>
          <p:cNvGrpSpPr/>
          <p:nvPr/>
        </p:nvGrpSpPr>
        <p:grpSpPr>
          <a:xfrm>
            <a:off x="763478" y="436334"/>
            <a:ext cx="3169321" cy="6154019"/>
            <a:chOff x="763478" y="436334"/>
            <a:chExt cx="3169321" cy="6154019"/>
          </a:xfrm>
        </p:grpSpPr>
        <p:sp>
          <p:nvSpPr>
            <p:cNvPr id="4" name="Rectangle 3">
              <a:extLst>
                <a:ext uri="{FF2B5EF4-FFF2-40B4-BE49-F238E27FC236}">
                  <a16:creationId xmlns:a16="http://schemas.microsoft.com/office/drawing/2014/main" id="{22901E58-7091-4F78-B710-A4082AECCB3A}"/>
                </a:ext>
              </a:extLst>
            </p:cNvPr>
            <p:cNvSpPr/>
            <p:nvPr/>
          </p:nvSpPr>
          <p:spPr>
            <a:xfrm>
              <a:off x="798991" y="1118595"/>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3, 7x7, 64</a:t>
              </a:r>
            </a:p>
          </p:txBody>
        </p:sp>
        <p:sp>
          <p:nvSpPr>
            <p:cNvPr id="5" name="Rectangle 4">
              <a:extLst>
                <a:ext uri="{FF2B5EF4-FFF2-40B4-BE49-F238E27FC236}">
                  <a16:creationId xmlns:a16="http://schemas.microsoft.com/office/drawing/2014/main" id="{01CCA2EF-85EB-4595-8349-07D614D05244}"/>
                </a:ext>
              </a:extLst>
            </p:cNvPr>
            <p:cNvSpPr/>
            <p:nvPr/>
          </p:nvSpPr>
          <p:spPr>
            <a:xfrm>
              <a:off x="798991" y="1757782"/>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64, 3x3, 128</a:t>
              </a:r>
            </a:p>
          </p:txBody>
        </p:sp>
        <p:sp>
          <p:nvSpPr>
            <p:cNvPr id="10" name="Rectangle 9">
              <a:extLst>
                <a:ext uri="{FF2B5EF4-FFF2-40B4-BE49-F238E27FC236}">
                  <a16:creationId xmlns:a16="http://schemas.microsoft.com/office/drawing/2014/main" id="{B3F9536B-4D36-49B8-9FFD-855916AD7689}"/>
                </a:ext>
              </a:extLst>
            </p:cNvPr>
            <p:cNvSpPr/>
            <p:nvPr/>
          </p:nvSpPr>
          <p:spPr>
            <a:xfrm>
              <a:off x="798991" y="3140924"/>
              <a:ext cx="1429305" cy="6205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6 </a:t>
              </a:r>
              <a:r>
                <a:rPr lang="en-US" dirty="0" err="1"/>
                <a:t>ResNet</a:t>
              </a:r>
              <a:r>
                <a:rPr lang="en-US" dirty="0"/>
                <a:t> blocks</a:t>
              </a:r>
            </a:p>
          </p:txBody>
        </p:sp>
        <p:sp>
          <p:nvSpPr>
            <p:cNvPr id="11" name="Rectangle 10">
              <a:extLst>
                <a:ext uri="{FF2B5EF4-FFF2-40B4-BE49-F238E27FC236}">
                  <a16:creationId xmlns:a16="http://schemas.microsoft.com/office/drawing/2014/main" id="{320C20D3-B615-474F-B9B9-2065B73714AF}"/>
                </a:ext>
              </a:extLst>
            </p:cNvPr>
            <p:cNvSpPr/>
            <p:nvPr/>
          </p:nvSpPr>
          <p:spPr>
            <a:xfrm>
              <a:off x="798991" y="4154742"/>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256, 3x3, 128</a:t>
              </a:r>
            </a:p>
          </p:txBody>
        </p:sp>
        <p:sp>
          <p:nvSpPr>
            <p:cNvPr id="12" name="Rectangle 11">
              <a:extLst>
                <a:ext uri="{FF2B5EF4-FFF2-40B4-BE49-F238E27FC236}">
                  <a16:creationId xmlns:a16="http://schemas.microsoft.com/office/drawing/2014/main" id="{5B4B2D65-DF5E-4DBE-97D7-446100D041E2}"/>
                </a:ext>
              </a:extLst>
            </p:cNvPr>
            <p:cNvSpPr/>
            <p:nvPr/>
          </p:nvSpPr>
          <p:spPr>
            <a:xfrm>
              <a:off x="798990" y="4820569"/>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128, 3x3, 64</a:t>
              </a:r>
            </a:p>
          </p:txBody>
        </p:sp>
        <p:sp>
          <p:nvSpPr>
            <p:cNvPr id="13" name="Rectangle 12">
              <a:extLst>
                <a:ext uri="{FF2B5EF4-FFF2-40B4-BE49-F238E27FC236}">
                  <a16:creationId xmlns:a16="http://schemas.microsoft.com/office/drawing/2014/main" id="{4EB4CD37-2584-484A-934E-04F24DF3B3E0}"/>
                </a:ext>
              </a:extLst>
            </p:cNvPr>
            <p:cNvSpPr/>
            <p:nvPr/>
          </p:nvSpPr>
          <p:spPr>
            <a:xfrm>
              <a:off x="798990" y="5428697"/>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64, 7x7, 3</a:t>
              </a:r>
            </a:p>
          </p:txBody>
        </p:sp>
        <p:sp>
          <p:nvSpPr>
            <p:cNvPr id="14" name="Rectangle 13">
              <a:extLst>
                <a:ext uri="{FF2B5EF4-FFF2-40B4-BE49-F238E27FC236}">
                  <a16:creationId xmlns:a16="http://schemas.microsoft.com/office/drawing/2014/main" id="{20DF43FD-F773-416B-AF4E-B75ADC78EDDA}"/>
                </a:ext>
              </a:extLst>
            </p:cNvPr>
            <p:cNvSpPr/>
            <p:nvPr/>
          </p:nvSpPr>
          <p:spPr>
            <a:xfrm>
              <a:off x="798990" y="2436925"/>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128, 3x3, 256</a:t>
              </a:r>
            </a:p>
          </p:txBody>
        </p:sp>
        <p:cxnSp>
          <p:nvCxnSpPr>
            <p:cNvPr id="16" name="Straight Arrow Connector 15">
              <a:extLst>
                <a:ext uri="{FF2B5EF4-FFF2-40B4-BE49-F238E27FC236}">
                  <a16:creationId xmlns:a16="http://schemas.microsoft.com/office/drawing/2014/main" id="{B8545A27-A7D7-4B6D-94F2-7B55287F6DAD}"/>
                </a:ext>
              </a:extLst>
            </p:cNvPr>
            <p:cNvCxnSpPr>
              <a:stCxn id="4" idx="2"/>
              <a:endCxn id="5" idx="0"/>
            </p:cNvCxnSpPr>
            <p:nvPr/>
          </p:nvCxnSpPr>
          <p:spPr>
            <a:xfrm>
              <a:off x="1513644" y="1460388"/>
              <a:ext cx="0" cy="29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45B8DB-54F7-47D6-B06F-A59132DA50C8}"/>
                </a:ext>
              </a:extLst>
            </p:cNvPr>
            <p:cNvCxnSpPr>
              <a:stCxn id="5" idx="2"/>
              <a:endCxn id="14" idx="0"/>
            </p:cNvCxnSpPr>
            <p:nvPr/>
          </p:nvCxnSpPr>
          <p:spPr>
            <a:xfrm flipH="1">
              <a:off x="1513643" y="2099575"/>
              <a:ext cx="1" cy="33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2EA9FE-2400-406C-8D47-8A6C4A4F9987}"/>
                </a:ext>
              </a:extLst>
            </p:cNvPr>
            <p:cNvCxnSpPr>
              <a:cxnSpLocks/>
              <a:stCxn id="14" idx="2"/>
              <a:endCxn id="10" idx="0"/>
            </p:cNvCxnSpPr>
            <p:nvPr/>
          </p:nvCxnSpPr>
          <p:spPr>
            <a:xfrm>
              <a:off x="1513643" y="2778718"/>
              <a:ext cx="1" cy="36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0F204F-9EDF-41CE-A59E-B56B8ED344D1}"/>
                </a:ext>
              </a:extLst>
            </p:cNvPr>
            <p:cNvCxnSpPr>
              <a:cxnSpLocks/>
              <a:stCxn id="10" idx="2"/>
              <a:endCxn id="11" idx="0"/>
            </p:cNvCxnSpPr>
            <p:nvPr/>
          </p:nvCxnSpPr>
          <p:spPr>
            <a:xfrm>
              <a:off x="1513644" y="3761495"/>
              <a:ext cx="0" cy="39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11ADED-7521-497E-AF7C-838E552FE3AC}"/>
                </a:ext>
              </a:extLst>
            </p:cNvPr>
            <p:cNvCxnSpPr>
              <a:stCxn id="11" idx="2"/>
              <a:endCxn id="12" idx="0"/>
            </p:cNvCxnSpPr>
            <p:nvPr/>
          </p:nvCxnSpPr>
          <p:spPr>
            <a:xfrm flipH="1">
              <a:off x="1513643" y="4496535"/>
              <a:ext cx="1" cy="32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2B595D-3292-4746-B605-CEDE85AA4E3C}"/>
                </a:ext>
              </a:extLst>
            </p:cNvPr>
            <p:cNvCxnSpPr>
              <a:stCxn id="12" idx="2"/>
              <a:endCxn id="13" idx="0"/>
            </p:cNvCxnSpPr>
            <p:nvPr/>
          </p:nvCxnSpPr>
          <p:spPr>
            <a:xfrm>
              <a:off x="1513643" y="5162362"/>
              <a:ext cx="0" cy="266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D815DA-A93A-4777-ADE3-59419151E17A}"/>
                </a:ext>
              </a:extLst>
            </p:cNvPr>
            <p:cNvSpPr txBox="1"/>
            <p:nvPr/>
          </p:nvSpPr>
          <p:spPr>
            <a:xfrm>
              <a:off x="1562466" y="1438185"/>
              <a:ext cx="2370333"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28" name="TextBox 27">
              <a:extLst>
                <a:ext uri="{FF2B5EF4-FFF2-40B4-BE49-F238E27FC236}">
                  <a16:creationId xmlns:a16="http://schemas.microsoft.com/office/drawing/2014/main" id="{BF516D02-62E1-4EA3-A554-0456000155B1}"/>
                </a:ext>
              </a:extLst>
            </p:cNvPr>
            <p:cNvSpPr txBox="1"/>
            <p:nvPr/>
          </p:nvSpPr>
          <p:spPr>
            <a:xfrm>
              <a:off x="1615733" y="2063147"/>
              <a:ext cx="2130635"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29" name="TextBox 28">
              <a:extLst>
                <a:ext uri="{FF2B5EF4-FFF2-40B4-BE49-F238E27FC236}">
                  <a16:creationId xmlns:a16="http://schemas.microsoft.com/office/drawing/2014/main" id="{18E964D0-85F9-4C50-8F64-365726BB9712}"/>
                </a:ext>
              </a:extLst>
            </p:cNvPr>
            <p:cNvSpPr txBox="1"/>
            <p:nvPr/>
          </p:nvSpPr>
          <p:spPr>
            <a:xfrm>
              <a:off x="1615733" y="2776892"/>
              <a:ext cx="2192781"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30" name="TextBox 29">
              <a:extLst>
                <a:ext uri="{FF2B5EF4-FFF2-40B4-BE49-F238E27FC236}">
                  <a16:creationId xmlns:a16="http://schemas.microsoft.com/office/drawing/2014/main" id="{E201E354-5E31-4B67-8F4D-246D41774148}"/>
                </a:ext>
              </a:extLst>
            </p:cNvPr>
            <p:cNvSpPr txBox="1"/>
            <p:nvPr/>
          </p:nvSpPr>
          <p:spPr>
            <a:xfrm>
              <a:off x="1615733" y="3757024"/>
              <a:ext cx="2130629"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31" name="TextBox 30">
              <a:extLst>
                <a:ext uri="{FF2B5EF4-FFF2-40B4-BE49-F238E27FC236}">
                  <a16:creationId xmlns:a16="http://schemas.microsoft.com/office/drawing/2014/main" id="{A5C6E004-62C4-4AD7-8FAB-A97021F5D82E}"/>
                </a:ext>
              </a:extLst>
            </p:cNvPr>
            <p:cNvSpPr txBox="1"/>
            <p:nvPr/>
          </p:nvSpPr>
          <p:spPr>
            <a:xfrm>
              <a:off x="1615733" y="4467237"/>
              <a:ext cx="2041859"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32" name="TextBox 31">
              <a:extLst>
                <a:ext uri="{FF2B5EF4-FFF2-40B4-BE49-F238E27FC236}">
                  <a16:creationId xmlns:a16="http://schemas.microsoft.com/office/drawing/2014/main" id="{F1E390D0-3651-4E6B-B3DB-416AD6411033}"/>
                </a:ext>
              </a:extLst>
            </p:cNvPr>
            <p:cNvSpPr txBox="1"/>
            <p:nvPr/>
          </p:nvSpPr>
          <p:spPr>
            <a:xfrm>
              <a:off x="1615733" y="5126850"/>
              <a:ext cx="2041857" cy="369332"/>
            </a:xfrm>
            <a:prstGeom prst="rect">
              <a:avLst/>
            </a:prstGeom>
            <a:noFill/>
          </p:spPr>
          <p:txBody>
            <a:bodyPr wrap="square" rtlCol="0">
              <a:spAutoFit/>
            </a:bodyPr>
            <a:lstStyle/>
            <a:p>
              <a:r>
                <a:rPr lang="en-US" dirty="0"/>
                <a:t>Batch Norm + </a:t>
              </a:r>
              <a:r>
                <a:rPr lang="en-US" dirty="0" err="1"/>
                <a:t>Relu</a:t>
              </a:r>
              <a:endParaRPr lang="en-US" dirty="0"/>
            </a:p>
          </p:txBody>
        </p:sp>
        <p:cxnSp>
          <p:nvCxnSpPr>
            <p:cNvPr id="50" name="Straight Arrow Connector 49">
              <a:extLst>
                <a:ext uri="{FF2B5EF4-FFF2-40B4-BE49-F238E27FC236}">
                  <a16:creationId xmlns:a16="http://schemas.microsoft.com/office/drawing/2014/main" id="{9080BDD8-30E9-4A78-957E-FBB0B4945A7D}"/>
                </a:ext>
              </a:extLst>
            </p:cNvPr>
            <p:cNvCxnSpPr>
              <a:endCxn id="4" idx="0"/>
            </p:cNvCxnSpPr>
            <p:nvPr/>
          </p:nvCxnSpPr>
          <p:spPr>
            <a:xfrm>
              <a:off x="1513643" y="843382"/>
              <a:ext cx="1" cy="275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1C6105-0341-49B1-BDD9-0849C28D347C}"/>
                </a:ext>
              </a:extLst>
            </p:cNvPr>
            <p:cNvCxnSpPr>
              <a:stCxn id="13" idx="2"/>
            </p:cNvCxnSpPr>
            <p:nvPr/>
          </p:nvCxnSpPr>
          <p:spPr>
            <a:xfrm>
              <a:off x="1513643" y="5770490"/>
              <a:ext cx="0" cy="29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EC9357-D838-41CF-BD1A-F84F9B987CFC}"/>
                </a:ext>
              </a:extLst>
            </p:cNvPr>
            <p:cNvSpPr txBox="1"/>
            <p:nvPr/>
          </p:nvSpPr>
          <p:spPr>
            <a:xfrm>
              <a:off x="932152" y="436334"/>
              <a:ext cx="1704509" cy="646331"/>
            </a:xfrm>
            <a:prstGeom prst="rect">
              <a:avLst/>
            </a:prstGeom>
            <a:noFill/>
          </p:spPr>
          <p:txBody>
            <a:bodyPr wrap="square" rtlCol="0">
              <a:spAutoFit/>
            </a:bodyPr>
            <a:lstStyle/>
            <a:p>
              <a:r>
                <a:rPr lang="en-US" dirty="0"/>
                <a:t>Input Image (128 x 128 x 3)</a:t>
              </a:r>
            </a:p>
          </p:txBody>
        </p:sp>
        <p:sp>
          <p:nvSpPr>
            <p:cNvPr id="54" name="TextBox 53">
              <a:extLst>
                <a:ext uri="{FF2B5EF4-FFF2-40B4-BE49-F238E27FC236}">
                  <a16:creationId xmlns:a16="http://schemas.microsoft.com/office/drawing/2014/main" id="{1432F383-4085-4E6C-9C8D-8BCABFF22860}"/>
                </a:ext>
              </a:extLst>
            </p:cNvPr>
            <p:cNvSpPr txBox="1"/>
            <p:nvPr/>
          </p:nvSpPr>
          <p:spPr>
            <a:xfrm>
              <a:off x="763478" y="5944022"/>
              <a:ext cx="1704509" cy="646331"/>
            </a:xfrm>
            <a:prstGeom prst="rect">
              <a:avLst/>
            </a:prstGeom>
            <a:noFill/>
          </p:spPr>
          <p:txBody>
            <a:bodyPr wrap="square" rtlCol="0">
              <a:spAutoFit/>
            </a:bodyPr>
            <a:lstStyle/>
            <a:p>
              <a:r>
                <a:rPr lang="en-US" dirty="0"/>
                <a:t>Output Image (128 x 128 x 3)</a:t>
              </a:r>
            </a:p>
          </p:txBody>
        </p:sp>
      </p:grpSp>
      <p:sp>
        <p:nvSpPr>
          <p:cNvPr id="81" name="Rectangle 80">
            <a:extLst>
              <a:ext uri="{FF2B5EF4-FFF2-40B4-BE49-F238E27FC236}">
                <a16:creationId xmlns:a16="http://schemas.microsoft.com/office/drawing/2014/main" id="{2FCAB12A-DD2A-4C51-9B7E-BAD16B52E792}"/>
              </a:ext>
            </a:extLst>
          </p:cNvPr>
          <p:cNvSpPr/>
          <p:nvPr/>
        </p:nvSpPr>
        <p:spPr>
          <a:xfrm>
            <a:off x="4447712" y="1997480"/>
            <a:ext cx="1429306" cy="53265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256, 3x3, 256</a:t>
            </a:r>
          </a:p>
        </p:txBody>
      </p:sp>
      <p:sp>
        <p:nvSpPr>
          <p:cNvPr id="82" name="Rectangle 81">
            <a:extLst>
              <a:ext uri="{FF2B5EF4-FFF2-40B4-BE49-F238E27FC236}">
                <a16:creationId xmlns:a16="http://schemas.microsoft.com/office/drawing/2014/main" id="{E5DFD008-DC64-4E71-9151-B0FF522DBEC5}"/>
              </a:ext>
            </a:extLst>
          </p:cNvPr>
          <p:cNvSpPr/>
          <p:nvPr/>
        </p:nvSpPr>
        <p:spPr>
          <a:xfrm>
            <a:off x="4453628" y="2977580"/>
            <a:ext cx="1429306" cy="53265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256, 3x3, 256</a:t>
            </a:r>
          </a:p>
        </p:txBody>
      </p:sp>
      <p:cxnSp>
        <p:nvCxnSpPr>
          <p:cNvPr id="84" name="Straight Arrow Connector 83">
            <a:extLst>
              <a:ext uri="{FF2B5EF4-FFF2-40B4-BE49-F238E27FC236}">
                <a16:creationId xmlns:a16="http://schemas.microsoft.com/office/drawing/2014/main" id="{7BF3DFEB-BC15-41A6-8C0E-BCFA053DAF39}"/>
              </a:ext>
            </a:extLst>
          </p:cNvPr>
          <p:cNvCxnSpPr>
            <a:stCxn id="81" idx="2"/>
            <a:endCxn id="82" idx="0"/>
          </p:cNvCxnSpPr>
          <p:nvPr/>
        </p:nvCxnSpPr>
        <p:spPr>
          <a:xfrm>
            <a:off x="5162365" y="2530137"/>
            <a:ext cx="5916" cy="44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0BEB579-E8E1-4579-A835-E891AB2550DA}"/>
              </a:ext>
            </a:extLst>
          </p:cNvPr>
          <p:cNvCxnSpPr>
            <a:cxnSpLocks/>
            <a:stCxn id="82" idx="2"/>
            <a:endCxn id="87" idx="0"/>
          </p:cNvCxnSpPr>
          <p:nvPr/>
        </p:nvCxnSpPr>
        <p:spPr>
          <a:xfrm>
            <a:off x="5168281" y="3510237"/>
            <a:ext cx="2958" cy="3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5166B232-EFD5-4C7A-8F4C-4C45841ECD2D}"/>
              </a:ext>
            </a:extLst>
          </p:cNvPr>
          <p:cNvSpPr/>
          <p:nvPr/>
        </p:nvSpPr>
        <p:spPr>
          <a:xfrm>
            <a:off x="4998124" y="3903535"/>
            <a:ext cx="346229" cy="36933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t>
            </a:r>
          </a:p>
        </p:txBody>
      </p:sp>
      <p:cxnSp>
        <p:nvCxnSpPr>
          <p:cNvPr id="89" name="Straight Arrow Connector 88">
            <a:extLst>
              <a:ext uri="{FF2B5EF4-FFF2-40B4-BE49-F238E27FC236}">
                <a16:creationId xmlns:a16="http://schemas.microsoft.com/office/drawing/2014/main" id="{014D421B-1430-4C2B-898E-7DF82E7D9F03}"/>
              </a:ext>
            </a:extLst>
          </p:cNvPr>
          <p:cNvCxnSpPr>
            <a:cxnSpLocks/>
            <a:endCxn id="81" idx="0"/>
          </p:cNvCxnSpPr>
          <p:nvPr/>
        </p:nvCxnSpPr>
        <p:spPr>
          <a:xfrm flipH="1">
            <a:off x="5162365" y="1609085"/>
            <a:ext cx="7395" cy="38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70B695-A228-4542-B1A2-938F2F8B5C06}"/>
              </a:ext>
            </a:extLst>
          </p:cNvPr>
          <p:cNvCxnSpPr/>
          <p:nvPr/>
        </p:nvCxnSpPr>
        <p:spPr>
          <a:xfrm>
            <a:off x="5162365" y="1802168"/>
            <a:ext cx="9454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85A544A-A901-46C6-B7D9-E545DDC64883}"/>
              </a:ext>
            </a:extLst>
          </p:cNvPr>
          <p:cNvCxnSpPr>
            <a:cxnSpLocks/>
          </p:cNvCxnSpPr>
          <p:nvPr/>
        </p:nvCxnSpPr>
        <p:spPr>
          <a:xfrm>
            <a:off x="6107835" y="1802168"/>
            <a:ext cx="0" cy="2286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B094A2-55B2-4280-8150-42915DFC0DCA}"/>
              </a:ext>
            </a:extLst>
          </p:cNvPr>
          <p:cNvCxnSpPr>
            <a:cxnSpLocks/>
            <a:endCxn id="87" idx="6"/>
          </p:cNvCxnSpPr>
          <p:nvPr/>
        </p:nvCxnSpPr>
        <p:spPr>
          <a:xfrm flipH="1">
            <a:off x="5344353" y="4088201"/>
            <a:ext cx="763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FCF9598-6E7F-4899-AE04-4B2792F50389}"/>
              </a:ext>
            </a:extLst>
          </p:cNvPr>
          <p:cNvCxnSpPr/>
          <p:nvPr/>
        </p:nvCxnSpPr>
        <p:spPr>
          <a:xfrm>
            <a:off x="5162365" y="4316022"/>
            <a:ext cx="0" cy="319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0B9C206-3CE1-4C53-AD7D-AB8833F44DB7}"/>
              </a:ext>
            </a:extLst>
          </p:cNvPr>
          <p:cNvSpPr txBox="1"/>
          <p:nvPr/>
        </p:nvSpPr>
        <p:spPr>
          <a:xfrm>
            <a:off x="3950557" y="2535144"/>
            <a:ext cx="2130635" cy="369332"/>
          </a:xfrm>
          <a:prstGeom prst="rect">
            <a:avLst/>
          </a:prstGeom>
          <a:noFill/>
        </p:spPr>
        <p:txBody>
          <a:bodyPr wrap="square" rtlCol="0">
            <a:spAutoFit/>
          </a:bodyPr>
          <a:lstStyle/>
          <a:p>
            <a:r>
              <a:rPr lang="en-US" dirty="0"/>
              <a:t>Batch Norm + </a:t>
            </a:r>
            <a:r>
              <a:rPr lang="en-US" dirty="0" err="1"/>
              <a:t>Relu</a:t>
            </a:r>
            <a:endParaRPr lang="en-US" dirty="0"/>
          </a:p>
        </p:txBody>
      </p:sp>
      <p:sp>
        <p:nvSpPr>
          <p:cNvPr id="104" name="TextBox 103">
            <a:extLst>
              <a:ext uri="{FF2B5EF4-FFF2-40B4-BE49-F238E27FC236}">
                <a16:creationId xmlns:a16="http://schemas.microsoft.com/office/drawing/2014/main" id="{896DAF3E-7932-4FCD-B5B5-C809BB1A86DF}"/>
              </a:ext>
            </a:extLst>
          </p:cNvPr>
          <p:cNvSpPr txBox="1"/>
          <p:nvPr/>
        </p:nvSpPr>
        <p:spPr>
          <a:xfrm>
            <a:off x="5169760" y="3497150"/>
            <a:ext cx="668784" cy="369332"/>
          </a:xfrm>
          <a:prstGeom prst="rect">
            <a:avLst/>
          </a:prstGeom>
          <a:noFill/>
        </p:spPr>
        <p:txBody>
          <a:bodyPr wrap="square" rtlCol="0">
            <a:spAutoFit/>
          </a:bodyPr>
          <a:lstStyle/>
          <a:p>
            <a:r>
              <a:rPr lang="en-US" dirty="0" err="1"/>
              <a:t>Relu</a:t>
            </a:r>
            <a:endParaRPr lang="en-US" dirty="0"/>
          </a:p>
        </p:txBody>
      </p:sp>
      <p:sp>
        <p:nvSpPr>
          <p:cNvPr id="106" name="TextBox 105">
            <a:extLst>
              <a:ext uri="{FF2B5EF4-FFF2-40B4-BE49-F238E27FC236}">
                <a16:creationId xmlns:a16="http://schemas.microsoft.com/office/drawing/2014/main" id="{FD34A4AD-520A-4800-8466-4D9765C98BC4}"/>
              </a:ext>
            </a:extLst>
          </p:cNvPr>
          <p:cNvSpPr txBox="1"/>
          <p:nvPr/>
        </p:nvSpPr>
        <p:spPr>
          <a:xfrm>
            <a:off x="4527612" y="1239757"/>
            <a:ext cx="1908697" cy="369332"/>
          </a:xfrm>
          <a:prstGeom prst="rect">
            <a:avLst/>
          </a:prstGeom>
          <a:noFill/>
        </p:spPr>
        <p:txBody>
          <a:bodyPr wrap="square" rtlCol="0">
            <a:spAutoFit/>
          </a:bodyPr>
          <a:lstStyle/>
          <a:p>
            <a:r>
              <a:rPr lang="en-US" b="1" dirty="0" err="1"/>
              <a:t>ResNet</a:t>
            </a:r>
            <a:r>
              <a:rPr lang="en-US" b="1" dirty="0"/>
              <a:t> Block</a:t>
            </a:r>
          </a:p>
        </p:txBody>
      </p:sp>
      <p:sp>
        <p:nvSpPr>
          <p:cNvPr id="107" name="TextBox 106">
            <a:extLst>
              <a:ext uri="{FF2B5EF4-FFF2-40B4-BE49-F238E27FC236}">
                <a16:creationId xmlns:a16="http://schemas.microsoft.com/office/drawing/2014/main" id="{1A096AEE-C0F0-4FE2-8D8A-50C27189C876}"/>
              </a:ext>
            </a:extLst>
          </p:cNvPr>
          <p:cNvSpPr txBox="1"/>
          <p:nvPr/>
        </p:nvSpPr>
        <p:spPr>
          <a:xfrm>
            <a:off x="3060568" y="267757"/>
            <a:ext cx="3875111" cy="646331"/>
          </a:xfrm>
          <a:prstGeom prst="rect">
            <a:avLst/>
          </a:prstGeom>
          <a:noFill/>
        </p:spPr>
        <p:txBody>
          <a:bodyPr wrap="square" rtlCol="0">
            <a:spAutoFit/>
          </a:bodyPr>
          <a:lstStyle/>
          <a:p>
            <a:r>
              <a:rPr lang="en-US" sz="3600" b="1" dirty="0"/>
              <a:t> Generator</a:t>
            </a:r>
          </a:p>
        </p:txBody>
      </p:sp>
      <p:sp>
        <p:nvSpPr>
          <p:cNvPr id="108" name="TextBox 107">
            <a:extLst>
              <a:ext uri="{FF2B5EF4-FFF2-40B4-BE49-F238E27FC236}">
                <a16:creationId xmlns:a16="http://schemas.microsoft.com/office/drawing/2014/main" id="{3BB8DC33-8900-4491-A167-0F3FDCA044EA}"/>
              </a:ext>
            </a:extLst>
          </p:cNvPr>
          <p:cNvSpPr txBox="1"/>
          <p:nvPr/>
        </p:nvSpPr>
        <p:spPr>
          <a:xfrm>
            <a:off x="7867095" y="235162"/>
            <a:ext cx="2811261" cy="646331"/>
          </a:xfrm>
          <a:prstGeom prst="rect">
            <a:avLst/>
          </a:prstGeom>
          <a:noFill/>
        </p:spPr>
        <p:txBody>
          <a:bodyPr wrap="square" rtlCol="0">
            <a:spAutoFit/>
          </a:bodyPr>
          <a:lstStyle/>
          <a:p>
            <a:r>
              <a:rPr lang="en-US" sz="3600" b="1" dirty="0"/>
              <a:t>Discriminator</a:t>
            </a:r>
          </a:p>
        </p:txBody>
      </p:sp>
      <p:sp>
        <p:nvSpPr>
          <p:cNvPr id="109" name="Rectangle 108">
            <a:extLst>
              <a:ext uri="{FF2B5EF4-FFF2-40B4-BE49-F238E27FC236}">
                <a16:creationId xmlns:a16="http://schemas.microsoft.com/office/drawing/2014/main" id="{C411ECCE-62C5-4AF9-8D32-E32ACEF6C9A5}"/>
              </a:ext>
            </a:extLst>
          </p:cNvPr>
          <p:cNvSpPr/>
          <p:nvPr/>
        </p:nvSpPr>
        <p:spPr>
          <a:xfrm>
            <a:off x="8195590" y="1306507"/>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3, 4x4, 64</a:t>
            </a:r>
          </a:p>
        </p:txBody>
      </p:sp>
      <p:sp>
        <p:nvSpPr>
          <p:cNvPr id="110" name="Rectangle 109">
            <a:extLst>
              <a:ext uri="{FF2B5EF4-FFF2-40B4-BE49-F238E27FC236}">
                <a16:creationId xmlns:a16="http://schemas.microsoft.com/office/drawing/2014/main" id="{B7873FB7-2523-4660-AE8C-F104014FC5AA}"/>
              </a:ext>
            </a:extLst>
          </p:cNvPr>
          <p:cNvSpPr/>
          <p:nvPr/>
        </p:nvSpPr>
        <p:spPr>
          <a:xfrm>
            <a:off x="8195590" y="2064436"/>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64, 4x4, 128</a:t>
            </a:r>
          </a:p>
        </p:txBody>
      </p:sp>
      <p:sp>
        <p:nvSpPr>
          <p:cNvPr id="111" name="Rectangle 110">
            <a:extLst>
              <a:ext uri="{FF2B5EF4-FFF2-40B4-BE49-F238E27FC236}">
                <a16:creationId xmlns:a16="http://schemas.microsoft.com/office/drawing/2014/main" id="{7A7EDCA9-225C-4078-A597-EC2A96FEE8D8}"/>
              </a:ext>
            </a:extLst>
          </p:cNvPr>
          <p:cNvSpPr/>
          <p:nvPr/>
        </p:nvSpPr>
        <p:spPr>
          <a:xfrm>
            <a:off x="8195590" y="2816887"/>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128, 4x4, 256</a:t>
            </a:r>
          </a:p>
        </p:txBody>
      </p:sp>
      <p:sp>
        <p:nvSpPr>
          <p:cNvPr id="112" name="Rectangle 111">
            <a:extLst>
              <a:ext uri="{FF2B5EF4-FFF2-40B4-BE49-F238E27FC236}">
                <a16:creationId xmlns:a16="http://schemas.microsoft.com/office/drawing/2014/main" id="{7FB52F88-209F-41E1-B7CA-992B4C19243D}"/>
              </a:ext>
            </a:extLst>
          </p:cNvPr>
          <p:cNvSpPr/>
          <p:nvPr/>
        </p:nvSpPr>
        <p:spPr>
          <a:xfrm>
            <a:off x="8195590" y="3615884"/>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256, 4x4, 512</a:t>
            </a:r>
          </a:p>
        </p:txBody>
      </p:sp>
      <p:sp>
        <p:nvSpPr>
          <p:cNvPr id="113" name="Rectangle 112">
            <a:extLst>
              <a:ext uri="{FF2B5EF4-FFF2-40B4-BE49-F238E27FC236}">
                <a16:creationId xmlns:a16="http://schemas.microsoft.com/office/drawing/2014/main" id="{A79C9531-4386-4380-A500-F24206E5F13E}"/>
              </a:ext>
            </a:extLst>
          </p:cNvPr>
          <p:cNvSpPr/>
          <p:nvPr/>
        </p:nvSpPr>
        <p:spPr>
          <a:xfrm>
            <a:off x="8195590" y="4414881"/>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512, 4x4, 512</a:t>
            </a:r>
          </a:p>
        </p:txBody>
      </p:sp>
      <p:sp>
        <p:nvSpPr>
          <p:cNvPr id="114" name="Rectangle 113">
            <a:extLst>
              <a:ext uri="{FF2B5EF4-FFF2-40B4-BE49-F238E27FC236}">
                <a16:creationId xmlns:a16="http://schemas.microsoft.com/office/drawing/2014/main" id="{0A99453B-1990-4DF2-BB34-6837B5DF5CC4}"/>
              </a:ext>
            </a:extLst>
          </p:cNvPr>
          <p:cNvSpPr/>
          <p:nvPr/>
        </p:nvSpPr>
        <p:spPr>
          <a:xfrm>
            <a:off x="8195590" y="5133971"/>
            <a:ext cx="1429306" cy="3417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512, 4x4, 1</a:t>
            </a:r>
          </a:p>
        </p:txBody>
      </p:sp>
      <p:cxnSp>
        <p:nvCxnSpPr>
          <p:cNvPr id="116" name="Straight Arrow Connector 115">
            <a:extLst>
              <a:ext uri="{FF2B5EF4-FFF2-40B4-BE49-F238E27FC236}">
                <a16:creationId xmlns:a16="http://schemas.microsoft.com/office/drawing/2014/main" id="{EC2FCBC0-997D-451C-B4FA-BD1BB1A18569}"/>
              </a:ext>
            </a:extLst>
          </p:cNvPr>
          <p:cNvCxnSpPr>
            <a:endCxn id="109" idx="0"/>
          </p:cNvCxnSpPr>
          <p:nvPr/>
        </p:nvCxnSpPr>
        <p:spPr>
          <a:xfrm>
            <a:off x="8910243" y="998744"/>
            <a:ext cx="0" cy="307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63FB623-AFEF-4CED-89B1-1EAC358B4D36}"/>
              </a:ext>
            </a:extLst>
          </p:cNvPr>
          <p:cNvCxnSpPr>
            <a:stCxn id="109" idx="2"/>
            <a:endCxn id="110" idx="0"/>
          </p:cNvCxnSpPr>
          <p:nvPr/>
        </p:nvCxnSpPr>
        <p:spPr>
          <a:xfrm>
            <a:off x="8910243" y="1648300"/>
            <a:ext cx="0" cy="41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A97D05C-E85B-4B66-BB71-98C16AEE238D}"/>
              </a:ext>
            </a:extLst>
          </p:cNvPr>
          <p:cNvCxnSpPr>
            <a:stCxn id="110" idx="2"/>
            <a:endCxn id="111" idx="0"/>
          </p:cNvCxnSpPr>
          <p:nvPr/>
        </p:nvCxnSpPr>
        <p:spPr>
          <a:xfrm>
            <a:off x="8910243" y="2406229"/>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9B6FECA-0E26-43AB-87FC-F159075E6E57}"/>
              </a:ext>
            </a:extLst>
          </p:cNvPr>
          <p:cNvCxnSpPr>
            <a:stCxn id="111" idx="2"/>
            <a:endCxn id="112" idx="0"/>
          </p:cNvCxnSpPr>
          <p:nvPr/>
        </p:nvCxnSpPr>
        <p:spPr>
          <a:xfrm>
            <a:off x="8910243" y="3158680"/>
            <a:ext cx="0" cy="457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374EF65-0C28-4607-A4FC-9D5705249754}"/>
              </a:ext>
            </a:extLst>
          </p:cNvPr>
          <p:cNvCxnSpPr>
            <a:stCxn id="112" idx="2"/>
            <a:endCxn id="113" idx="0"/>
          </p:cNvCxnSpPr>
          <p:nvPr/>
        </p:nvCxnSpPr>
        <p:spPr>
          <a:xfrm>
            <a:off x="8910243" y="3957677"/>
            <a:ext cx="0" cy="457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26A90BA-88B0-4524-87FC-B4630E3D3D15}"/>
              </a:ext>
            </a:extLst>
          </p:cNvPr>
          <p:cNvCxnSpPr>
            <a:stCxn id="113" idx="2"/>
            <a:endCxn id="114" idx="0"/>
          </p:cNvCxnSpPr>
          <p:nvPr/>
        </p:nvCxnSpPr>
        <p:spPr>
          <a:xfrm>
            <a:off x="8910243" y="4756674"/>
            <a:ext cx="0" cy="37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C80CC86-9064-4328-9786-3EDE90E49769}"/>
              </a:ext>
            </a:extLst>
          </p:cNvPr>
          <p:cNvCxnSpPr>
            <a:cxnSpLocks/>
            <a:stCxn id="114" idx="2"/>
          </p:cNvCxnSpPr>
          <p:nvPr/>
        </p:nvCxnSpPr>
        <p:spPr>
          <a:xfrm>
            <a:off x="8910243" y="5475764"/>
            <a:ext cx="0" cy="37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F14AFEC1-50F0-4AB6-AF02-5FA1719A016A}"/>
              </a:ext>
            </a:extLst>
          </p:cNvPr>
          <p:cNvSpPr txBox="1"/>
          <p:nvPr/>
        </p:nvSpPr>
        <p:spPr>
          <a:xfrm>
            <a:off x="8886604" y="1646902"/>
            <a:ext cx="1668990" cy="369332"/>
          </a:xfrm>
          <a:prstGeom prst="rect">
            <a:avLst/>
          </a:prstGeom>
          <a:noFill/>
        </p:spPr>
        <p:txBody>
          <a:bodyPr wrap="square" rtlCol="0">
            <a:spAutoFit/>
          </a:bodyPr>
          <a:lstStyle/>
          <a:p>
            <a:r>
              <a:rPr lang="en-US" dirty="0"/>
              <a:t>Leaky </a:t>
            </a:r>
            <a:r>
              <a:rPr lang="en-US" dirty="0" err="1"/>
              <a:t>Relu</a:t>
            </a:r>
            <a:r>
              <a:rPr lang="en-US" dirty="0"/>
              <a:t> (0.2)</a:t>
            </a:r>
          </a:p>
        </p:txBody>
      </p:sp>
      <p:sp>
        <p:nvSpPr>
          <p:cNvPr id="131" name="TextBox 130">
            <a:extLst>
              <a:ext uri="{FF2B5EF4-FFF2-40B4-BE49-F238E27FC236}">
                <a16:creationId xmlns:a16="http://schemas.microsoft.com/office/drawing/2014/main" id="{59020646-E2D5-497D-9D69-45F7CDF291C3}"/>
              </a:ext>
            </a:extLst>
          </p:cNvPr>
          <p:cNvSpPr txBox="1"/>
          <p:nvPr/>
        </p:nvSpPr>
        <p:spPr>
          <a:xfrm>
            <a:off x="7684349" y="2408061"/>
            <a:ext cx="3052459" cy="369332"/>
          </a:xfrm>
          <a:prstGeom prst="rect">
            <a:avLst/>
          </a:prstGeom>
          <a:noFill/>
        </p:spPr>
        <p:txBody>
          <a:bodyPr wrap="square" rtlCol="0">
            <a:spAutoFit/>
          </a:bodyPr>
          <a:lstStyle/>
          <a:p>
            <a:r>
              <a:rPr lang="en-US" dirty="0"/>
              <a:t>Batch Norm + Leaky </a:t>
            </a:r>
            <a:r>
              <a:rPr lang="en-US" dirty="0" err="1"/>
              <a:t>Relu</a:t>
            </a:r>
            <a:r>
              <a:rPr lang="en-US" dirty="0"/>
              <a:t> (0.2)</a:t>
            </a:r>
          </a:p>
        </p:txBody>
      </p:sp>
      <p:sp>
        <p:nvSpPr>
          <p:cNvPr id="132" name="TextBox 131">
            <a:extLst>
              <a:ext uri="{FF2B5EF4-FFF2-40B4-BE49-F238E27FC236}">
                <a16:creationId xmlns:a16="http://schemas.microsoft.com/office/drawing/2014/main" id="{85DA0CBE-8FA8-41D8-BD0E-B84BE43C6CA6}"/>
              </a:ext>
            </a:extLst>
          </p:cNvPr>
          <p:cNvSpPr txBox="1"/>
          <p:nvPr/>
        </p:nvSpPr>
        <p:spPr>
          <a:xfrm>
            <a:off x="7685828" y="3173020"/>
            <a:ext cx="3052459" cy="369332"/>
          </a:xfrm>
          <a:prstGeom prst="rect">
            <a:avLst/>
          </a:prstGeom>
          <a:noFill/>
        </p:spPr>
        <p:txBody>
          <a:bodyPr wrap="square" rtlCol="0">
            <a:spAutoFit/>
          </a:bodyPr>
          <a:lstStyle/>
          <a:p>
            <a:r>
              <a:rPr lang="en-US" dirty="0"/>
              <a:t>Batch Norm + Leaky </a:t>
            </a:r>
            <a:r>
              <a:rPr lang="en-US" dirty="0" err="1"/>
              <a:t>Relu</a:t>
            </a:r>
            <a:r>
              <a:rPr lang="en-US" dirty="0"/>
              <a:t> (0.2)</a:t>
            </a:r>
          </a:p>
        </p:txBody>
      </p:sp>
      <p:sp>
        <p:nvSpPr>
          <p:cNvPr id="133" name="TextBox 132">
            <a:extLst>
              <a:ext uri="{FF2B5EF4-FFF2-40B4-BE49-F238E27FC236}">
                <a16:creationId xmlns:a16="http://schemas.microsoft.com/office/drawing/2014/main" id="{6E3C6982-5B4A-4107-85E0-3981389AA9EC}"/>
              </a:ext>
            </a:extLst>
          </p:cNvPr>
          <p:cNvSpPr txBox="1"/>
          <p:nvPr/>
        </p:nvSpPr>
        <p:spPr>
          <a:xfrm>
            <a:off x="7687302" y="3955738"/>
            <a:ext cx="3052459" cy="369332"/>
          </a:xfrm>
          <a:prstGeom prst="rect">
            <a:avLst/>
          </a:prstGeom>
          <a:noFill/>
        </p:spPr>
        <p:txBody>
          <a:bodyPr wrap="square" rtlCol="0">
            <a:spAutoFit/>
          </a:bodyPr>
          <a:lstStyle/>
          <a:p>
            <a:r>
              <a:rPr lang="en-US" dirty="0"/>
              <a:t>Batch Norm + Leaky </a:t>
            </a:r>
            <a:r>
              <a:rPr lang="en-US" dirty="0" err="1"/>
              <a:t>Relu</a:t>
            </a:r>
            <a:r>
              <a:rPr lang="en-US" dirty="0"/>
              <a:t> (0.2)</a:t>
            </a:r>
          </a:p>
        </p:txBody>
      </p:sp>
      <p:sp>
        <p:nvSpPr>
          <p:cNvPr id="134" name="TextBox 133">
            <a:extLst>
              <a:ext uri="{FF2B5EF4-FFF2-40B4-BE49-F238E27FC236}">
                <a16:creationId xmlns:a16="http://schemas.microsoft.com/office/drawing/2014/main" id="{ACF83216-DD47-4E3A-80DE-8E01993843CD}"/>
              </a:ext>
            </a:extLst>
          </p:cNvPr>
          <p:cNvSpPr txBox="1"/>
          <p:nvPr/>
        </p:nvSpPr>
        <p:spPr>
          <a:xfrm>
            <a:off x="7678428" y="4710337"/>
            <a:ext cx="3052459" cy="369332"/>
          </a:xfrm>
          <a:prstGeom prst="rect">
            <a:avLst/>
          </a:prstGeom>
          <a:noFill/>
        </p:spPr>
        <p:txBody>
          <a:bodyPr wrap="square" rtlCol="0">
            <a:spAutoFit/>
          </a:bodyPr>
          <a:lstStyle/>
          <a:p>
            <a:r>
              <a:rPr lang="en-US" dirty="0"/>
              <a:t>Batch Norm + Leaky </a:t>
            </a:r>
            <a:r>
              <a:rPr lang="en-US" dirty="0" err="1"/>
              <a:t>Relu</a:t>
            </a:r>
            <a:r>
              <a:rPr lang="en-US" dirty="0"/>
              <a:t> (0.2)</a:t>
            </a:r>
          </a:p>
        </p:txBody>
      </p:sp>
      <p:sp>
        <p:nvSpPr>
          <p:cNvPr id="135" name="TextBox 134">
            <a:extLst>
              <a:ext uri="{FF2B5EF4-FFF2-40B4-BE49-F238E27FC236}">
                <a16:creationId xmlns:a16="http://schemas.microsoft.com/office/drawing/2014/main" id="{BF5CC72F-5B18-474C-8631-684D94383BCC}"/>
              </a:ext>
            </a:extLst>
          </p:cNvPr>
          <p:cNvSpPr txBox="1"/>
          <p:nvPr/>
        </p:nvSpPr>
        <p:spPr>
          <a:xfrm>
            <a:off x="8479674" y="5770490"/>
            <a:ext cx="1117084" cy="646331"/>
          </a:xfrm>
          <a:prstGeom prst="rect">
            <a:avLst/>
          </a:prstGeom>
          <a:noFill/>
        </p:spPr>
        <p:txBody>
          <a:bodyPr wrap="square" rtlCol="0">
            <a:spAutoFit/>
          </a:bodyPr>
          <a:lstStyle/>
          <a:p>
            <a:r>
              <a:rPr lang="en-US" dirty="0"/>
              <a:t>Output</a:t>
            </a:r>
            <a:br>
              <a:rPr lang="en-US" dirty="0"/>
            </a:br>
            <a:r>
              <a:rPr lang="en-US" dirty="0"/>
              <a:t>(8 x 8 x 1)</a:t>
            </a:r>
          </a:p>
        </p:txBody>
      </p:sp>
    </p:spTree>
    <p:extLst>
      <p:ext uri="{BB962C8B-B14F-4D97-AF65-F5344CB8AC3E}">
        <p14:creationId xmlns:p14="http://schemas.microsoft.com/office/powerpoint/2010/main" val="2323289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21FFA3-9D08-4C6D-923C-D45D14D385DC}"/>
              </a:ext>
            </a:extLst>
          </p:cNvPr>
          <p:cNvSpPr txBox="1"/>
          <p:nvPr/>
        </p:nvSpPr>
        <p:spPr>
          <a:xfrm>
            <a:off x="506026" y="2068158"/>
            <a:ext cx="5154967" cy="3096360"/>
          </a:xfrm>
          <a:prstGeom prst="rect">
            <a:avLst/>
          </a:prstGeom>
          <a:noFill/>
        </p:spPr>
        <p:txBody>
          <a:bodyPr wrap="square" rtlCol="0">
            <a:spAutoFit/>
          </a:bodyPr>
          <a:lstStyle/>
          <a:p>
            <a:pPr>
              <a:lnSpc>
                <a:spcPct val="150000"/>
              </a:lnSpc>
            </a:pPr>
            <a:r>
              <a:rPr lang="en-US" sz="2400" b="1" dirty="0"/>
              <a:t>Hyperparameters:</a:t>
            </a:r>
          </a:p>
          <a:p>
            <a:pPr>
              <a:lnSpc>
                <a:spcPct val="150000"/>
              </a:lnSpc>
            </a:pPr>
            <a:r>
              <a:rPr lang="en-US" dirty="0" err="1"/>
              <a:t>Batchsize</a:t>
            </a:r>
            <a:r>
              <a:rPr lang="en-US" dirty="0"/>
              <a:t> = 1</a:t>
            </a:r>
          </a:p>
          <a:p>
            <a:pPr>
              <a:lnSpc>
                <a:spcPct val="150000"/>
              </a:lnSpc>
            </a:pPr>
            <a:r>
              <a:rPr lang="en-US" dirty="0"/>
              <a:t>Cycle loss weight = 10</a:t>
            </a:r>
          </a:p>
          <a:p>
            <a:pPr>
              <a:lnSpc>
                <a:spcPct val="150000"/>
              </a:lnSpc>
            </a:pPr>
            <a:r>
              <a:rPr lang="en-US" dirty="0"/>
              <a:t>Identity loss weight = 5</a:t>
            </a:r>
          </a:p>
          <a:p>
            <a:pPr>
              <a:lnSpc>
                <a:spcPct val="150000"/>
              </a:lnSpc>
            </a:pPr>
            <a:r>
              <a:rPr lang="en-US" dirty="0"/>
              <a:t>Learning Rate Generator = 0.0002</a:t>
            </a:r>
          </a:p>
          <a:p>
            <a:pPr>
              <a:lnSpc>
                <a:spcPct val="150000"/>
              </a:lnSpc>
            </a:pPr>
            <a:r>
              <a:rPr lang="en-US" dirty="0"/>
              <a:t>Learning Rate Discriminator = 0.0002</a:t>
            </a:r>
          </a:p>
          <a:p>
            <a:pPr>
              <a:lnSpc>
                <a:spcPct val="150000"/>
              </a:lnSpc>
            </a:pPr>
            <a:endParaRPr lang="en-US" dirty="0"/>
          </a:p>
        </p:txBody>
      </p:sp>
      <p:sp>
        <p:nvSpPr>
          <p:cNvPr id="5" name="TextBox 4">
            <a:extLst>
              <a:ext uri="{FF2B5EF4-FFF2-40B4-BE49-F238E27FC236}">
                <a16:creationId xmlns:a16="http://schemas.microsoft.com/office/drawing/2014/main" id="{8E13E5A6-A0E9-49E7-961A-A5D769C78453}"/>
              </a:ext>
            </a:extLst>
          </p:cNvPr>
          <p:cNvSpPr txBox="1"/>
          <p:nvPr/>
        </p:nvSpPr>
        <p:spPr>
          <a:xfrm>
            <a:off x="568170" y="356455"/>
            <a:ext cx="6365290" cy="1849865"/>
          </a:xfrm>
          <a:prstGeom prst="rect">
            <a:avLst/>
          </a:prstGeom>
          <a:noFill/>
        </p:spPr>
        <p:txBody>
          <a:bodyPr wrap="square" rtlCol="0">
            <a:spAutoFit/>
          </a:bodyPr>
          <a:lstStyle/>
          <a:p>
            <a:pPr>
              <a:lnSpc>
                <a:spcPct val="150000"/>
              </a:lnSpc>
            </a:pPr>
            <a:r>
              <a:rPr lang="en-US" sz="2400" b="1" dirty="0"/>
              <a:t>Data Preprocessing:</a:t>
            </a:r>
          </a:p>
          <a:p>
            <a:pPr marL="285750" indent="-285750">
              <a:lnSpc>
                <a:spcPct val="150000"/>
              </a:lnSpc>
              <a:buFont typeface="Arial" panose="020B0604020202020204" pitchFamily="34" charset="0"/>
              <a:buChar char="•"/>
            </a:pPr>
            <a:r>
              <a:rPr lang="en-US" dirty="0"/>
              <a:t>Resizing images of 256x256 to 143x143</a:t>
            </a:r>
          </a:p>
          <a:p>
            <a:pPr marL="285750" indent="-285750">
              <a:lnSpc>
                <a:spcPct val="150000"/>
              </a:lnSpc>
              <a:buFont typeface="Arial" panose="020B0604020202020204" pitchFamily="34" charset="0"/>
              <a:buChar char="•"/>
            </a:pPr>
            <a:r>
              <a:rPr lang="en-US" dirty="0"/>
              <a:t>Random Cropping of 143x143 image to get 128x128 image</a:t>
            </a:r>
          </a:p>
          <a:p>
            <a:pPr marL="285750" indent="-285750">
              <a:lnSpc>
                <a:spcPct val="150000"/>
              </a:lnSpc>
              <a:buFont typeface="Arial" panose="020B0604020202020204" pitchFamily="34" charset="0"/>
              <a:buChar char="•"/>
            </a:pPr>
            <a:r>
              <a:rPr lang="en-US" dirty="0"/>
              <a:t>Randomly flipping the 128x128 image along vertical axis</a:t>
            </a:r>
          </a:p>
        </p:txBody>
      </p:sp>
      <p:sp>
        <p:nvSpPr>
          <p:cNvPr id="6" name="TextBox 5">
            <a:extLst>
              <a:ext uri="{FF2B5EF4-FFF2-40B4-BE49-F238E27FC236}">
                <a16:creationId xmlns:a16="http://schemas.microsoft.com/office/drawing/2014/main" id="{69274205-B429-4C07-A256-35729557C7B3}"/>
              </a:ext>
            </a:extLst>
          </p:cNvPr>
          <p:cNvSpPr txBox="1"/>
          <p:nvPr/>
        </p:nvSpPr>
        <p:spPr>
          <a:xfrm>
            <a:off x="506026" y="4727698"/>
            <a:ext cx="11026067" cy="1849865"/>
          </a:xfrm>
          <a:prstGeom prst="rect">
            <a:avLst/>
          </a:prstGeom>
          <a:noFill/>
        </p:spPr>
        <p:txBody>
          <a:bodyPr wrap="square" rtlCol="0">
            <a:spAutoFit/>
          </a:bodyPr>
          <a:lstStyle/>
          <a:p>
            <a:pPr>
              <a:lnSpc>
                <a:spcPct val="150000"/>
              </a:lnSpc>
            </a:pPr>
            <a:r>
              <a:rPr lang="en-US" sz="2400" b="1" dirty="0"/>
              <a:t>Techniques used to avoid Mode Collapse:</a:t>
            </a:r>
          </a:p>
          <a:p>
            <a:pPr algn="just">
              <a:lnSpc>
                <a:spcPct val="150000"/>
              </a:lnSpc>
            </a:pPr>
            <a:r>
              <a:rPr lang="en-US" dirty="0"/>
              <a:t>Instead of passing the current fake image generated by the Generator for Discriminator training on fake images, fake image from the past 50 fake images generated by generator is randomly chosen and passed to the Discriminator for its training</a:t>
            </a:r>
          </a:p>
        </p:txBody>
      </p:sp>
    </p:spTree>
    <p:extLst>
      <p:ext uri="{BB962C8B-B14F-4D97-AF65-F5344CB8AC3E}">
        <p14:creationId xmlns:p14="http://schemas.microsoft.com/office/powerpoint/2010/main" val="461855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012D141-D3D3-4DE3-94D3-BFDD2BB14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440" y="662295"/>
            <a:ext cx="8947119" cy="1789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B00D33-5581-41DD-A612-41DEFFE7DE3E}"/>
              </a:ext>
            </a:extLst>
          </p:cNvPr>
          <p:cNvSpPr txBox="1"/>
          <p:nvPr/>
        </p:nvSpPr>
        <p:spPr>
          <a:xfrm>
            <a:off x="620696" y="292963"/>
            <a:ext cx="2583402" cy="369332"/>
          </a:xfrm>
          <a:prstGeom prst="rect">
            <a:avLst/>
          </a:prstGeom>
          <a:noFill/>
        </p:spPr>
        <p:txBody>
          <a:bodyPr wrap="square" rtlCol="0">
            <a:spAutoFit/>
          </a:bodyPr>
          <a:lstStyle/>
          <a:p>
            <a:r>
              <a:rPr lang="en-US" dirty="0"/>
              <a:t>Results</a:t>
            </a:r>
          </a:p>
        </p:txBody>
      </p:sp>
      <p:sp>
        <p:nvSpPr>
          <p:cNvPr id="2" name="Rectangle 1">
            <a:extLst>
              <a:ext uri="{FF2B5EF4-FFF2-40B4-BE49-F238E27FC236}">
                <a16:creationId xmlns:a16="http://schemas.microsoft.com/office/drawing/2014/main" id="{837BBA98-5710-492C-A239-AA8D9E3B4CE6}"/>
              </a:ext>
            </a:extLst>
          </p:cNvPr>
          <p:cNvSpPr/>
          <p:nvPr/>
        </p:nvSpPr>
        <p:spPr>
          <a:xfrm>
            <a:off x="2044823" y="2451719"/>
            <a:ext cx="8746677" cy="369332"/>
          </a:xfrm>
          <a:prstGeom prst="rect">
            <a:avLst/>
          </a:prstGeom>
        </p:spPr>
        <p:txBody>
          <a:bodyPr wrap="square">
            <a:spAutoFit/>
          </a:bodyPr>
          <a:lstStyle/>
          <a:p>
            <a:r>
              <a:rPr lang="en-US" dirty="0"/>
              <a:t>real image         </a:t>
            </a:r>
            <a:r>
              <a:rPr lang="en-US" dirty="0" err="1"/>
              <a:t>Ukiyoe</a:t>
            </a:r>
            <a:r>
              <a:rPr lang="en-US" dirty="0"/>
              <a:t> image           </a:t>
            </a:r>
            <a:r>
              <a:rPr lang="en-US" dirty="0" err="1"/>
              <a:t>Vangogh</a:t>
            </a:r>
            <a:r>
              <a:rPr lang="en-US" dirty="0"/>
              <a:t> Image        Monet image         Cezanne Image</a:t>
            </a:r>
          </a:p>
        </p:txBody>
      </p:sp>
      <p:pic>
        <p:nvPicPr>
          <p:cNvPr id="6" name="Picture 5">
            <a:extLst>
              <a:ext uri="{FF2B5EF4-FFF2-40B4-BE49-F238E27FC236}">
                <a16:creationId xmlns:a16="http://schemas.microsoft.com/office/drawing/2014/main" id="{3BBBCA56-1920-4B52-86BE-3427EC9A0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190" y="2847021"/>
            <a:ext cx="1899638" cy="1189929"/>
          </a:xfrm>
          <a:prstGeom prst="rect">
            <a:avLst/>
          </a:prstGeom>
        </p:spPr>
      </p:pic>
      <p:pic>
        <p:nvPicPr>
          <p:cNvPr id="8" name="Picture 7">
            <a:extLst>
              <a:ext uri="{FF2B5EF4-FFF2-40B4-BE49-F238E27FC236}">
                <a16:creationId xmlns:a16="http://schemas.microsoft.com/office/drawing/2014/main" id="{C77320C8-4CDB-402B-BBA6-ADFC9E1E7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190" y="4062920"/>
            <a:ext cx="1899638" cy="1234104"/>
          </a:xfrm>
          <a:prstGeom prst="rect">
            <a:avLst/>
          </a:prstGeom>
        </p:spPr>
      </p:pic>
      <p:pic>
        <p:nvPicPr>
          <p:cNvPr id="10" name="Picture 9">
            <a:extLst>
              <a:ext uri="{FF2B5EF4-FFF2-40B4-BE49-F238E27FC236}">
                <a16:creationId xmlns:a16="http://schemas.microsoft.com/office/drawing/2014/main" id="{7DF35C8C-D10A-43A1-92E9-09CDF107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944" y="5322993"/>
            <a:ext cx="1792224" cy="1186343"/>
          </a:xfrm>
          <a:prstGeom prst="rect">
            <a:avLst/>
          </a:prstGeom>
        </p:spPr>
      </p:pic>
      <p:pic>
        <p:nvPicPr>
          <p:cNvPr id="12" name="Picture 11">
            <a:extLst>
              <a:ext uri="{FF2B5EF4-FFF2-40B4-BE49-F238E27FC236}">
                <a16:creationId xmlns:a16="http://schemas.microsoft.com/office/drawing/2014/main" id="{D0FE8A18-2E87-4D33-B971-377B25007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1828" y="2847021"/>
            <a:ext cx="1839284" cy="1170454"/>
          </a:xfrm>
          <a:prstGeom prst="rect">
            <a:avLst/>
          </a:prstGeom>
        </p:spPr>
      </p:pic>
      <p:pic>
        <p:nvPicPr>
          <p:cNvPr id="14" name="Picture 13">
            <a:extLst>
              <a:ext uri="{FF2B5EF4-FFF2-40B4-BE49-F238E27FC236}">
                <a16:creationId xmlns:a16="http://schemas.microsoft.com/office/drawing/2014/main" id="{A1F68D59-1363-4122-B03C-61D70DE24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6083" y="5297024"/>
            <a:ext cx="1839285" cy="1194895"/>
          </a:xfrm>
          <a:prstGeom prst="rect">
            <a:avLst/>
          </a:prstGeom>
        </p:spPr>
      </p:pic>
      <p:pic>
        <p:nvPicPr>
          <p:cNvPr id="16" name="Picture 15">
            <a:extLst>
              <a:ext uri="{FF2B5EF4-FFF2-40B4-BE49-F238E27FC236}">
                <a16:creationId xmlns:a16="http://schemas.microsoft.com/office/drawing/2014/main" id="{6E818D46-D275-4409-8C94-65F2BF9659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522" y="4110389"/>
            <a:ext cx="1839284" cy="1186635"/>
          </a:xfrm>
          <a:prstGeom prst="rect">
            <a:avLst/>
          </a:prstGeom>
        </p:spPr>
      </p:pic>
      <p:pic>
        <p:nvPicPr>
          <p:cNvPr id="18" name="Picture 17">
            <a:extLst>
              <a:ext uri="{FF2B5EF4-FFF2-40B4-BE49-F238E27FC236}">
                <a16:creationId xmlns:a16="http://schemas.microsoft.com/office/drawing/2014/main" id="{8F2A2107-163D-4F7B-9AC9-13DA9AB70F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368" y="2847020"/>
            <a:ext cx="1912385" cy="1189929"/>
          </a:xfrm>
          <a:prstGeom prst="rect">
            <a:avLst/>
          </a:prstGeom>
        </p:spPr>
      </p:pic>
      <p:pic>
        <p:nvPicPr>
          <p:cNvPr id="20" name="Picture 19">
            <a:extLst>
              <a:ext uri="{FF2B5EF4-FFF2-40B4-BE49-F238E27FC236}">
                <a16:creationId xmlns:a16="http://schemas.microsoft.com/office/drawing/2014/main" id="{53272107-892A-4F1B-9332-6FFC5FE88C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45368" y="4115212"/>
            <a:ext cx="1899638" cy="1200674"/>
          </a:xfrm>
          <a:prstGeom prst="rect">
            <a:avLst/>
          </a:prstGeom>
        </p:spPr>
      </p:pic>
      <p:pic>
        <p:nvPicPr>
          <p:cNvPr id="22" name="Picture 21">
            <a:extLst>
              <a:ext uri="{FF2B5EF4-FFF2-40B4-BE49-F238E27FC236}">
                <a16:creationId xmlns:a16="http://schemas.microsoft.com/office/drawing/2014/main" id="{D8FED090-92FD-4FFF-BB9C-E09EC0A10D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51806" y="5322992"/>
            <a:ext cx="1839284" cy="1194895"/>
          </a:xfrm>
          <a:prstGeom prst="rect">
            <a:avLst/>
          </a:prstGeom>
        </p:spPr>
      </p:pic>
      <p:pic>
        <p:nvPicPr>
          <p:cNvPr id="24" name="Picture 23">
            <a:extLst>
              <a:ext uri="{FF2B5EF4-FFF2-40B4-BE49-F238E27FC236}">
                <a16:creationId xmlns:a16="http://schemas.microsoft.com/office/drawing/2014/main" id="{6C4F62C7-2C16-4A96-B979-38D98DDD86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4652" y="2854580"/>
            <a:ext cx="1876140" cy="1144486"/>
          </a:xfrm>
          <a:prstGeom prst="rect">
            <a:avLst/>
          </a:prstGeom>
        </p:spPr>
      </p:pic>
      <p:pic>
        <p:nvPicPr>
          <p:cNvPr id="26" name="Picture 25">
            <a:extLst>
              <a:ext uri="{FF2B5EF4-FFF2-40B4-BE49-F238E27FC236}">
                <a16:creationId xmlns:a16="http://schemas.microsoft.com/office/drawing/2014/main" id="{5D45BBE3-3693-40DE-BA3D-A1D9C6021E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91090" y="4103406"/>
            <a:ext cx="1912385" cy="1200600"/>
          </a:xfrm>
          <a:prstGeom prst="rect">
            <a:avLst/>
          </a:prstGeom>
        </p:spPr>
      </p:pic>
      <p:pic>
        <p:nvPicPr>
          <p:cNvPr id="28" name="Picture 27">
            <a:extLst>
              <a:ext uri="{FF2B5EF4-FFF2-40B4-BE49-F238E27FC236}">
                <a16:creationId xmlns:a16="http://schemas.microsoft.com/office/drawing/2014/main" id="{7D74A63B-615A-4591-93BB-ACCFE2D362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9261" y="5327692"/>
            <a:ext cx="1839284" cy="1186635"/>
          </a:xfrm>
          <a:prstGeom prst="rect">
            <a:avLst/>
          </a:prstGeom>
        </p:spPr>
      </p:pic>
      <p:sp>
        <p:nvSpPr>
          <p:cNvPr id="3" name="TextBox 2"/>
          <p:cNvSpPr txBox="1"/>
          <p:nvPr/>
        </p:nvSpPr>
        <p:spPr>
          <a:xfrm>
            <a:off x="1777420" y="3200618"/>
            <a:ext cx="1609726" cy="523220"/>
          </a:xfrm>
          <a:prstGeom prst="rect">
            <a:avLst/>
          </a:prstGeom>
          <a:noFill/>
        </p:spPr>
        <p:txBody>
          <a:bodyPr wrap="square" rtlCol="0">
            <a:spAutoFit/>
          </a:bodyPr>
          <a:lstStyle/>
          <a:p>
            <a:r>
              <a:rPr lang="en-US" sz="1400" dirty="0" smtClean="0"/>
              <a:t>Discriminators </a:t>
            </a:r>
            <a:br>
              <a:rPr lang="en-US" sz="1400" dirty="0" smtClean="0"/>
            </a:br>
            <a:r>
              <a:rPr lang="en-US" sz="1400" dirty="0" smtClean="0"/>
              <a:t>loss curve</a:t>
            </a:r>
            <a:endParaRPr lang="en-US" sz="1400" dirty="0"/>
          </a:p>
        </p:txBody>
      </p:sp>
      <p:sp>
        <p:nvSpPr>
          <p:cNvPr id="19" name="TextBox 18"/>
          <p:cNvSpPr txBox="1"/>
          <p:nvPr/>
        </p:nvSpPr>
        <p:spPr>
          <a:xfrm>
            <a:off x="1777420" y="4348865"/>
            <a:ext cx="1142624" cy="523220"/>
          </a:xfrm>
          <a:prstGeom prst="rect">
            <a:avLst/>
          </a:prstGeom>
          <a:noFill/>
        </p:spPr>
        <p:txBody>
          <a:bodyPr wrap="square" rtlCol="0">
            <a:spAutoFit/>
          </a:bodyPr>
          <a:lstStyle/>
          <a:p>
            <a:r>
              <a:rPr lang="en-US" sz="1400" dirty="0" smtClean="0"/>
              <a:t>Generators </a:t>
            </a:r>
            <a:br>
              <a:rPr lang="en-US" sz="1400" dirty="0" smtClean="0"/>
            </a:br>
            <a:r>
              <a:rPr lang="en-US" sz="1400" dirty="0" smtClean="0"/>
              <a:t>loss curve</a:t>
            </a:r>
            <a:endParaRPr lang="en-US" sz="1400" dirty="0"/>
          </a:p>
        </p:txBody>
      </p:sp>
      <p:sp>
        <p:nvSpPr>
          <p:cNvPr id="21" name="TextBox 20"/>
          <p:cNvSpPr txBox="1"/>
          <p:nvPr/>
        </p:nvSpPr>
        <p:spPr>
          <a:xfrm>
            <a:off x="1786945" y="5577590"/>
            <a:ext cx="1142624" cy="307777"/>
          </a:xfrm>
          <a:prstGeom prst="rect">
            <a:avLst/>
          </a:prstGeom>
          <a:noFill/>
        </p:spPr>
        <p:txBody>
          <a:bodyPr wrap="square" rtlCol="0">
            <a:spAutoFit/>
          </a:bodyPr>
          <a:lstStyle/>
          <a:p>
            <a:r>
              <a:rPr lang="en-US" sz="1400" dirty="0" smtClean="0"/>
              <a:t>FID curve</a:t>
            </a:r>
            <a:endParaRPr lang="en-US" sz="1400" dirty="0"/>
          </a:p>
        </p:txBody>
      </p:sp>
    </p:spTree>
    <p:extLst>
      <p:ext uri="{BB962C8B-B14F-4D97-AF65-F5344CB8AC3E}">
        <p14:creationId xmlns:p14="http://schemas.microsoft.com/office/powerpoint/2010/main" val="3397834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A7C010-728D-4742-BFD0-3187D3BE452F}"/>
              </a:ext>
            </a:extLst>
          </p:cNvPr>
          <p:cNvSpPr txBox="1"/>
          <p:nvPr/>
        </p:nvSpPr>
        <p:spPr>
          <a:xfrm>
            <a:off x="727967" y="435005"/>
            <a:ext cx="7448366" cy="1738296"/>
          </a:xfrm>
          <a:prstGeom prst="rect">
            <a:avLst/>
          </a:prstGeom>
          <a:noFill/>
        </p:spPr>
        <p:txBody>
          <a:bodyPr wrap="square" rtlCol="0">
            <a:spAutoFit/>
          </a:bodyPr>
          <a:lstStyle/>
          <a:p>
            <a:pPr>
              <a:lnSpc>
                <a:spcPct val="200000"/>
              </a:lnSpc>
            </a:pPr>
            <a:r>
              <a:rPr lang="en-US" sz="2000" b="1" dirty="0"/>
              <a:t>Changes to Discriminator:</a:t>
            </a:r>
          </a:p>
          <a:p>
            <a:pPr marL="285750" indent="-285750">
              <a:lnSpc>
                <a:spcPct val="200000"/>
              </a:lnSpc>
              <a:buFont typeface="Arial" panose="020B0604020202020204" pitchFamily="34" charset="0"/>
              <a:buChar char="•"/>
            </a:pPr>
            <a:r>
              <a:rPr lang="en-US" dirty="0"/>
              <a:t>Spectral Normalization is applied to all Convolution layers</a:t>
            </a:r>
          </a:p>
          <a:p>
            <a:pPr marL="285750" indent="-285750">
              <a:lnSpc>
                <a:spcPct val="200000"/>
              </a:lnSpc>
              <a:buFont typeface="Arial" panose="020B0604020202020204" pitchFamily="34" charset="0"/>
              <a:buChar char="•"/>
            </a:pPr>
            <a:r>
              <a:rPr lang="en-US" dirty="0"/>
              <a:t>Self Attention with feature map 16x16 has been added after second layer</a:t>
            </a:r>
          </a:p>
        </p:txBody>
      </p:sp>
      <p:sp>
        <p:nvSpPr>
          <p:cNvPr id="5" name="TextBox 4">
            <a:extLst>
              <a:ext uri="{FF2B5EF4-FFF2-40B4-BE49-F238E27FC236}">
                <a16:creationId xmlns:a16="http://schemas.microsoft.com/office/drawing/2014/main" id="{2FB0701F-9D54-4A68-91D8-B255144AEE3D}"/>
              </a:ext>
            </a:extLst>
          </p:cNvPr>
          <p:cNvSpPr txBox="1"/>
          <p:nvPr/>
        </p:nvSpPr>
        <p:spPr>
          <a:xfrm>
            <a:off x="727966" y="2313929"/>
            <a:ext cx="6001305" cy="1184299"/>
          </a:xfrm>
          <a:prstGeom prst="rect">
            <a:avLst/>
          </a:prstGeom>
          <a:noFill/>
        </p:spPr>
        <p:txBody>
          <a:bodyPr wrap="square" rtlCol="0">
            <a:spAutoFit/>
          </a:bodyPr>
          <a:lstStyle/>
          <a:p>
            <a:pPr>
              <a:lnSpc>
                <a:spcPct val="200000"/>
              </a:lnSpc>
            </a:pPr>
            <a:r>
              <a:rPr lang="en-US" sz="2000" b="1" dirty="0"/>
              <a:t>Changes to Generator:</a:t>
            </a:r>
          </a:p>
          <a:p>
            <a:pPr marL="285750" indent="-285750">
              <a:lnSpc>
                <a:spcPct val="200000"/>
              </a:lnSpc>
              <a:buFont typeface="Arial" panose="020B0604020202020204" pitchFamily="34" charset="0"/>
              <a:buChar char="•"/>
            </a:pPr>
            <a:r>
              <a:rPr lang="en-US" dirty="0"/>
              <a:t>Spectral Normalization is applied to all Convolution layer</a:t>
            </a:r>
          </a:p>
        </p:txBody>
      </p:sp>
      <p:sp>
        <p:nvSpPr>
          <p:cNvPr id="6" name="TextBox 5">
            <a:extLst>
              <a:ext uri="{FF2B5EF4-FFF2-40B4-BE49-F238E27FC236}">
                <a16:creationId xmlns:a16="http://schemas.microsoft.com/office/drawing/2014/main" id="{83FB35FF-D588-4175-AE32-62A65E6E09D5}"/>
              </a:ext>
            </a:extLst>
          </p:cNvPr>
          <p:cNvSpPr txBox="1"/>
          <p:nvPr/>
        </p:nvSpPr>
        <p:spPr>
          <a:xfrm>
            <a:off x="727966" y="3700510"/>
            <a:ext cx="5154967" cy="3096360"/>
          </a:xfrm>
          <a:prstGeom prst="rect">
            <a:avLst/>
          </a:prstGeom>
          <a:noFill/>
        </p:spPr>
        <p:txBody>
          <a:bodyPr wrap="square" rtlCol="0">
            <a:spAutoFit/>
          </a:bodyPr>
          <a:lstStyle/>
          <a:p>
            <a:pPr>
              <a:lnSpc>
                <a:spcPct val="150000"/>
              </a:lnSpc>
            </a:pPr>
            <a:r>
              <a:rPr lang="en-US" sz="2000" b="1" dirty="0"/>
              <a:t>Hyperparameters:</a:t>
            </a:r>
          </a:p>
          <a:p>
            <a:pPr>
              <a:lnSpc>
                <a:spcPct val="150000"/>
              </a:lnSpc>
            </a:pPr>
            <a:r>
              <a:rPr lang="en-US" dirty="0" err="1"/>
              <a:t>Batchsize</a:t>
            </a:r>
            <a:r>
              <a:rPr lang="en-US" dirty="0"/>
              <a:t> = 16</a:t>
            </a:r>
          </a:p>
          <a:p>
            <a:pPr>
              <a:lnSpc>
                <a:spcPct val="150000"/>
              </a:lnSpc>
            </a:pPr>
            <a:r>
              <a:rPr lang="en-US" dirty="0"/>
              <a:t>Cycle loss weight = 10</a:t>
            </a:r>
          </a:p>
          <a:p>
            <a:pPr>
              <a:lnSpc>
                <a:spcPct val="150000"/>
              </a:lnSpc>
            </a:pPr>
            <a:r>
              <a:rPr lang="en-US" dirty="0"/>
              <a:t>Identity loss weight = 5</a:t>
            </a:r>
          </a:p>
          <a:p>
            <a:pPr>
              <a:lnSpc>
                <a:spcPct val="150000"/>
              </a:lnSpc>
            </a:pPr>
            <a:r>
              <a:rPr lang="en-US" dirty="0"/>
              <a:t>Learning Rate Generator = 0.0002</a:t>
            </a:r>
          </a:p>
          <a:p>
            <a:pPr>
              <a:lnSpc>
                <a:spcPct val="150000"/>
              </a:lnSpc>
            </a:pPr>
            <a:r>
              <a:rPr lang="en-US" dirty="0"/>
              <a:t>Learning Rate Discriminator = 0.0002</a:t>
            </a:r>
          </a:p>
          <a:p>
            <a:pPr>
              <a:lnSpc>
                <a:spcPct val="150000"/>
              </a:lnSpc>
            </a:pPr>
            <a:endParaRPr lang="en-US" dirty="0"/>
          </a:p>
        </p:txBody>
      </p:sp>
    </p:spTree>
    <p:extLst>
      <p:ext uri="{BB962C8B-B14F-4D97-AF65-F5344CB8AC3E}">
        <p14:creationId xmlns:p14="http://schemas.microsoft.com/office/powerpoint/2010/main" val="4259445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530</TotalTime>
  <Words>799</Words>
  <Application>Microsoft Office PowerPoint</Application>
  <PresentationFormat>Widescreen</PresentationFormat>
  <Paragraphs>146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Implementing CycleGAN  for Unpaired  Image-to-Image Translation</vt:lpstr>
      <vt:lpstr>Introduction</vt:lpstr>
      <vt:lpstr>Network Architecture</vt:lpstr>
      <vt:lpstr>Loss Function Associated with CycleGAN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Paritosh kumar Velalam</dc:creator>
  <cp:lastModifiedBy>Deepak Sreenivasa</cp:lastModifiedBy>
  <cp:revision>36</cp:revision>
  <dcterms:created xsi:type="dcterms:W3CDTF">2019-11-29T06:00:58Z</dcterms:created>
  <dcterms:modified xsi:type="dcterms:W3CDTF">2019-11-29T23:19:18Z</dcterms:modified>
</cp:coreProperties>
</file>